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k-SK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Nadpis a obsah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k-SK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Nadpis a zvislý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Zvislý nadpis a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Úvodná snímka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SzPct val="1000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SzPct val="1000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SzPct val="1000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Hlavička sekci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SzPct val="100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SzPct val="1000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Dva obsah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Porovnani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Len nadpi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Prázdna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Obsah s popisom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Obrázok s popisom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sk-SK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18.jpg"/><Relationship Id="rId5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Relationship Id="rId4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Relationship Id="rId4" Type="http://schemas.openxmlformats.org/officeDocument/2006/relationships/image" Target="../media/image29.png"/><Relationship Id="rId5" Type="http://schemas.openxmlformats.org/officeDocument/2006/relationships/image" Target="../media/image28.jpg"/><Relationship Id="rId6" Type="http://schemas.openxmlformats.org/officeDocument/2006/relationships/image" Target="../media/image2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jpg"/><Relationship Id="rId4" Type="http://schemas.openxmlformats.org/officeDocument/2006/relationships/image" Target="../media/image3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7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24695"/>
          <a:stretch/>
        </p:blipFill>
        <p:spPr>
          <a:xfrm>
            <a:off x="462505" y="1412776"/>
            <a:ext cx="8224295" cy="464496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>
            <p:ph type="title"/>
          </p:nvPr>
        </p:nvSpPr>
        <p:spPr>
          <a:xfrm>
            <a:off x="462505" y="5013176"/>
            <a:ext cx="8229600" cy="566936"/>
          </a:xfrm>
          <a:prstGeom prst="rect">
            <a:avLst/>
          </a:prstGeom>
          <a:solidFill>
            <a:srgbClr val="E6006C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52400" lvl="0" marL="0" marR="0" rtl="0" algn="ctr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None/>
            </a:pPr>
            <a:r>
              <a:rPr b="0" i="0" lang="sk-SK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„Knihy sú nemí učitelia.“ Aulus Gellius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54000" lvl="0" marL="0" marR="0" rtl="0" algn="r">
              <a:spcBef>
                <a:spcPts val="0"/>
              </a:spcBef>
              <a:buClr>
                <a:schemeClr val="dk1"/>
              </a:buClr>
              <a:buSzPct val="111111"/>
              <a:buFont typeface="Calibri"/>
              <a:buNone/>
            </a:pPr>
            <a:r>
              <a:rPr b="0" i="0" lang="sk-SK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r>
              <a:rPr b="0" i="0" lang="sk-SK" sz="4000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Každý</a:t>
            </a:r>
            <a:r>
              <a:rPr b="0" i="0" lang="sk-SK" sz="3600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 si nájde to svoje...</a:t>
            </a:r>
          </a:p>
        </p:txBody>
      </p:sp>
      <p:pic>
        <p:nvPicPr>
          <p:cNvPr descr="C:\Users\ciskova\Desktop\Casopisy\Barcamp\knihy1.JPG" id="160" name="Shape 1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412776"/>
            <a:ext cx="82296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knihy2.JPG" id="161" name="Shape 1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4005064"/>
            <a:ext cx="8208296" cy="2566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2051720" y="980728"/>
            <a:ext cx="2043992" cy="151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54000" lvl="0" marL="0" marR="0" rtl="0" algn="r">
              <a:spcBef>
                <a:spcPts val="0"/>
              </a:spcBef>
              <a:buClr>
                <a:schemeClr val="dk1"/>
              </a:buClr>
              <a:buSzPct val="111111"/>
              <a:buFont typeface="Calibri"/>
              <a:buNone/>
            </a:pPr>
            <a:r>
              <a:rPr b="0" i="0" lang="sk-SK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sk-SK" sz="4000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Každý</a:t>
            </a:r>
            <a:r>
              <a:rPr b="0" i="0" lang="sk-SK" sz="3600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 si nájde to svoje...</a:t>
            </a:r>
          </a:p>
        </p:txBody>
      </p:sp>
      <p:pic>
        <p:nvPicPr>
          <p:cNvPr descr="C:\Users\ciskova\Desktop\Casopisy\Barcamp\knihy3.JPG" id="168" name="Shape 16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772816"/>
            <a:ext cx="8147248" cy="3972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592288" y="274638"/>
            <a:ext cx="2592288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54000" lvl="0" marL="0" marR="0" rtl="0" algn="r">
              <a:spcBef>
                <a:spcPts val="0"/>
              </a:spcBef>
              <a:buClr>
                <a:schemeClr val="dk1"/>
              </a:buClr>
              <a:buSzPct val="111111"/>
              <a:buFont typeface="Calibri"/>
              <a:buNone/>
            </a:pPr>
            <a:r>
              <a:rPr b="0" i="0" lang="sk-SK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sk-SK" sz="4000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Každý</a:t>
            </a:r>
            <a:r>
              <a:rPr b="0" i="0" lang="sk-SK" sz="3600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 si nájde to svoje...</a:t>
            </a:r>
          </a:p>
        </p:txBody>
      </p:sp>
      <p:pic>
        <p:nvPicPr>
          <p:cNvPr descr="C:\Users\ciskova\Desktop\Casopisy\Barcamp\knihy4.JPG" id="175" name="Shape 17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484784"/>
            <a:ext cx="8280920" cy="250616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539552" y="4324454"/>
            <a:ext cx="8280920" cy="369332"/>
          </a:xfrm>
          <a:prstGeom prst="rect">
            <a:avLst/>
          </a:prstGeom>
          <a:solidFill>
            <a:srgbClr val="E6006C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sk-SK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EXTRA BONUS - nahovorený audio text pre detský obrázkový slovník </a:t>
            </a:r>
          </a:p>
        </p:txBody>
      </p:sp>
      <p:pic>
        <p:nvPicPr>
          <p:cNvPr descr="C:\Users\ciskova\Desktop\Casopisy\Barcamp\kniha.png" id="177" name="Shape 177"/>
          <p:cNvPicPr preferRelativeResize="0"/>
          <p:nvPr/>
        </p:nvPicPr>
        <p:blipFill rotWithShape="1">
          <a:blip r:embed="rId4">
            <a:alphaModFix/>
          </a:blip>
          <a:srcRect b="8469" l="23530" r="23528" t="9177"/>
          <a:stretch/>
        </p:blipFill>
        <p:spPr>
          <a:xfrm>
            <a:off x="6968785" y="3979682"/>
            <a:ext cx="1714722" cy="2667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kniha2.jpg" id="178" name="Shape 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576" y="4846229"/>
            <a:ext cx="2439438" cy="1577925"/>
          </a:xfrm>
          <a:prstGeom prst="rect">
            <a:avLst/>
          </a:prstGeom>
          <a:noFill/>
          <a:ln cap="flat" cmpd="sng" w="9525">
            <a:solidFill>
              <a:srgbClr val="E6006C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C:\Users\ciskova\Desktop\Casopisy\Barcamp\kniha3.jpg" id="179" name="Shape 1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79912" y="4818204"/>
            <a:ext cx="2520028" cy="1635744"/>
          </a:xfrm>
          <a:prstGeom prst="rect">
            <a:avLst/>
          </a:prstGeom>
          <a:noFill/>
          <a:ln cap="flat" cmpd="sng" w="9525">
            <a:solidFill>
              <a:srgbClr val="E6006C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54000" lvl="0" marL="0" marR="0" rtl="0" algn="r">
              <a:spcBef>
                <a:spcPts val="0"/>
              </a:spcBef>
              <a:buClr>
                <a:schemeClr val="dk1"/>
              </a:buClr>
              <a:buSzPct val="111111"/>
              <a:buFont typeface="Calibri"/>
              <a:buNone/>
            </a:pPr>
            <a:r>
              <a:rPr b="0" i="0" lang="sk-SK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sk-SK" sz="4000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Každý</a:t>
            </a:r>
            <a:r>
              <a:rPr b="0" i="0" lang="sk-SK" sz="3600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 si nájde to svoje...</a:t>
            </a:r>
          </a:p>
        </p:txBody>
      </p:sp>
      <p:pic>
        <p:nvPicPr>
          <p:cNvPr descr="C:\Users\ciskova\Desktop\Casopisy\Barcamp\knihy6.JPG"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104" y="4149080"/>
            <a:ext cx="7871110" cy="23772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knihy5.JPG" id="186" name="Shape 18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880" y="1556792"/>
            <a:ext cx="7992888" cy="2486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475909" y="260648"/>
            <a:ext cx="5122912" cy="16421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54000" lvl="0" marL="0" marR="0" rtl="0" algn="r">
              <a:spcBef>
                <a:spcPts val="0"/>
              </a:spcBef>
              <a:buClr>
                <a:srgbClr val="E6006C"/>
              </a:buClr>
              <a:buSzPct val="100000"/>
              <a:buFont typeface="Calibri"/>
              <a:buNone/>
            </a:pPr>
            <a:r>
              <a:rPr b="0" i="0" lang="sk-SK" sz="4000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 Extra veľké plagáty </a:t>
            </a:r>
            <a:br>
              <a:rPr b="0" i="0" lang="sk-SK" sz="4000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sk-SK" sz="4000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v anglickom jazyku</a:t>
            </a:r>
          </a:p>
        </p:txBody>
      </p:sp>
      <p:pic>
        <p:nvPicPr>
          <p:cNvPr descr="C:\Users\ciskova\Desktop\Casopisy\Barcamp\plagaty_2.JPG" id="192" name="Shape 19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6" y="1772816"/>
            <a:ext cx="7846749" cy="4669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312" l="0" r="0" t="9554"/>
          <a:stretch/>
        </p:blipFill>
        <p:spPr>
          <a:xfrm>
            <a:off x="457200" y="1340768"/>
            <a:ext cx="8229600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>
            <p:ph type="title"/>
          </p:nvPr>
        </p:nvSpPr>
        <p:spPr>
          <a:xfrm>
            <a:off x="683568" y="3573016"/>
            <a:ext cx="3466728" cy="2808312"/>
          </a:xfrm>
          <a:prstGeom prst="rect">
            <a:avLst/>
          </a:prstGeom>
          <a:solidFill>
            <a:srgbClr val="E6006C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177800" lvl="0" marL="0" marR="0" rtl="0" algn="ctr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None/>
            </a:pPr>
            <a:r>
              <a:rPr b="0" i="0" lang="sk-SK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„S pomocou kníh sa mnohí stávajú učenými i mimo školy. Bez kníh nebýva učený nikto ani v škole.“ </a:t>
            </a:r>
            <a:br>
              <a:rPr b="0" i="0" lang="sk-SK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sk-SK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Jan Amos Komenský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457200" y="1600201"/>
            <a:ext cx="8229600" cy="2188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0" marR="0" rtl="0" algn="ctr">
              <a:spcBef>
                <a:spcPts val="720"/>
              </a:spcBef>
              <a:spcAft>
                <a:spcPts val="0"/>
              </a:spcAft>
              <a:buClr>
                <a:srgbClr val="E6006C"/>
              </a:buClr>
              <a:buSzPct val="100000"/>
              <a:buFont typeface="Arial"/>
              <a:buNone/>
            </a:pPr>
            <a:r>
              <a:rPr b="0" i="0" lang="sk-SK" sz="3600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Ďakujeme za pozornosť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9373" y="3140968"/>
            <a:ext cx="2159191" cy="2159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ciskova\Desktop\Casopisy\Barcamp\plagat1.JPG" id="94" name="Shape 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616057">
            <a:off x="5751833" y="2108138"/>
            <a:ext cx="2751237" cy="42666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AppData\Local\Microsoft\Windows\Temporary Internet Files\Content.Outlook\6YAKR24R\4-knihy.jpg" id="95" name="Shape 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6153" y="3060902"/>
            <a:ext cx="2652830" cy="352877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>
            <p:ph type="title"/>
          </p:nvPr>
        </p:nvSpPr>
        <p:spPr>
          <a:xfrm>
            <a:off x="395536" y="274638"/>
            <a:ext cx="8280920" cy="2578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54000" lvl="0" marL="0" marR="0" rtl="0" algn="l">
              <a:spcBef>
                <a:spcPts val="0"/>
              </a:spcBef>
              <a:buClr>
                <a:schemeClr val="dk1"/>
              </a:buClr>
              <a:buSzPct val="111111"/>
              <a:buFont typeface="Calibri"/>
              <a:buNone/>
            </a:pPr>
            <a:br>
              <a:rPr b="0" i="0" lang="sk-SK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sk-SK" sz="4000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Učenie jazyka nemá byť mučenie, </a:t>
            </a:r>
            <a:br>
              <a:rPr b="0" i="0" lang="sk-SK" sz="4000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sk-SK" sz="4000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ale zábava</a:t>
            </a:r>
            <a:r>
              <a:rPr b="0" i="0" lang="sk-SK" sz="3600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descr="C:\Users\ciskova\Desktop\Casopisy\Barcamp\noviny4.png" id="97" name="Shape 97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0431" y="3861804"/>
            <a:ext cx="3312368" cy="28869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bublina7.png" id="98" name="Shape 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3528" y="2612947"/>
            <a:ext cx="2807463" cy="13119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bublina8.png" id="99" name="Shape 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55311" y="2226525"/>
            <a:ext cx="3343961" cy="111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1331640" y="274638"/>
            <a:ext cx="735516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spcBef>
                <a:spcPts val="0"/>
              </a:spcBef>
              <a:buClr>
                <a:srgbClr val="E6006C"/>
              </a:buClr>
              <a:buSzPct val="100000"/>
              <a:buFont typeface="Calibri"/>
              <a:buNone/>
            </a:pPr>
            <a:r>
              <a:rPr b="0" i="0" lang="sk-SK" sz="4400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     Čo je to First News?</a:t>
            </a:r>
          </a:p>
        </p:txBody>
      </p:sp>
      <p:pic>
        <p:nvPicPr>
          <p:cNvPr descr="C:\Users\ciskova\Desktop\Casopisy\Barcamp\noviny1.png"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6137" y="3589941"/>
            <a:ext cx="3222538" cy="3058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noviny3.png" id="106" name="Shape 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980728"/>
            <a:ext cx="4623008" cy="33041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noviny2.png" id="107" name="Shape 107"/>
          <p:cNvPicPr preferRelativeResize="0"/>
          <p:nvPr>
            <p:ph idx="1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02024" y="2799783"/>
            <a:ext cx="3189353" cy="301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85364" y="1268760"/>
            <a:ext cx="2906201" cy="1081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bublina5.png" id="109" name="Shape 10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730395" y="1953261"/>
            <a:ext cx="2925557" cy="1040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bublina3.png" id="110" name="Shape 1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9129" y="4063158"/>
            <a:ext cx="2464848" cy="10557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bublina2.png" id="111" name="Shape 1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19239" y="4869160"/>
            <a:ext cx="1929164" cy="12566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bublina4.png" id="112" name="Shape 1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8556" y="5105922"/>
            <a:ext cx="2238455" cy="1272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8600" lvl="0" marL="0" marR="0" rtl="0" algn="r">
              <a:spcBef>
                <a:spcPts val="0"/>
              </a:spcBef>
              <a:buClr>
                <a:srgbClr val="E6006C"/>
              </a:buClr>
              <a:buSzPct val="100000"/>
              <a:buFont typeface="Calibri"/>
              <a:buNone/>
            </a:pPr>
            <a:r>
              <a:rPr b="0" i="0" lang="sk-SK" sz="3600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             Fakty a čísla o First News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/>
              <a:buChar char="•"/>
            </a:pPr>
            <a:r>
              <a:rPr b="1" i="0" lang="sk-SK" sz="32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jediné noviny pre deti a mladých ľudí vo Veľkej Británii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k-SK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nielen pre kategóriu </a:t>
            </a:r>
            <a:r>
              <a:rPr b="1" i="0" lang="sk-SK" sz="3200" u="none" cap="none" strike="noStrike">
                <a:solidFill>
                  <a:srgbClr val="0084B4"/>
                </a:solidFill>
                <a:latin typeface="Calibri"/>
                <a:ea typeface="Calibri"/>
                <a:cs typeface="Calibri"/>
                <a:sym typeface="Calibri"/>
              </a:rPr>
              <a:t>7 – 14 rokov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AC0051"/>
              </a:buClr>
              <a:buSzPct val="100000"/>
              <a:buFont typeface="Arial"/>
              <a:buChar char="•"/>
            </a:pPr>
            <a:r>
              <a:rPr b="1" i="0" lang="sk-SK" sz="3200" u="none" cap="none" strike="noStrike">
                <a:solidFill>
                  <a:srgbClr val="AC0051"/>
                </a:solidFill>
                <a:latin typeface="Calibri"/>
                <a:ea typeface="Calibri"/>
                <a:cs typeface="Calibri"/>
                <a:sym typeface="Calibri"/>
              </a:rPr>
              <a:t>za 10 rokov </a:t>
            </a:r>
            <a:r>
              <a:rPr b="0" i="0" lang="sk-SK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majú </a:t>
            </a:r>
            <a:br>
              <a:rPr b="0" i="0" lang="sk-SK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sk-SK" sz="3200" u="none" cap="none" strike="noStrike">
                <a:solidFill>
                  <a:srgbClr val="AC0051"/>
                </a:solidFill>
                <a:latin typeface="Calibri"/>
                <a:ea typeface="Calibri"/>
                <a:cs typeface="Calibri"/>
                <a:sym typeface="Calibri"/>
              </a:rPr>
              <a:t>viac ako 2 milióny </a:t>
            </a:r>
            <a:br>
              <a:rPr b="1" i="0" lang="sk-SK" sz="3200" u="none" cap="none" strike="noStrike">
                <a:solidFill>
                  <a:srgbClr val="AC005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sk-SK" sz="3200" u="none" cap="none" strike="noStrike">
                <a:solidFill>
                  <a:srgbClr val="AC0051"/>
                </a:solidFill>
                <a:latin typeface="Calibri"/>
                <a:ea typeface="Calibri"/>
                <a:cs typeface="Calibri"/>
                <a:sym typeface="Calibri"/>
              </a:rPr>
              <a:t>čitateľov</a:t>
            </a:r>
          </a:p>
          <a:p>
            <a:pPr indent="-342900" lvl="0" marL="342900" marR="0" rtl="0" algn="l">
              <a:spcBef>
                <a:spcPts val="640"/>
              </a:spcBef>
              <a:buClr>
                <a:srgbClr val="FF0000"/>
              </a:buClr>
              <a:buSzPct val="100000"/>
              <a:buFont typeface="Arial"/>
              <a:buChar char="•"/>
            </a:pPr>
            <a:r>
              <a:rPr b="1" i="0" lang="sk-SK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získali už niekoľko </a:t>
            </a:r>
            <a:br>
              <a:rPr b="1" i="0" lang="sk-SK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sk-SK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prestížnych ocenení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2499" y="3429000"/>
            <a:ext cx="4277114" cy="2138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457200" y="274638"/>
            <a:ext cx="8291264" cy="1282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51396" lvl="0" marL="0" marR="0" rtl="0" algn="r">
              <a:spcBef>
                <a:spcPts val="0"/>
              </a:spcBef>
              <a:buClr>
                <a:srgbClr val="E6006C"/>
              </a:buClr>
              <a:buSzPct val="98975"/>
              <a:buFont typeface="Calibri"/>
              <a:buNone/>
            </a:pPr>
            <a:r>
              <a:rPr b="0" i="0" lang="sk-SK" sz="3959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br>
              <a:rPr b="0" i="0" lang="sk-SK" sz="3959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sk-SK" sz="3959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               Čo je ich hlavným poslaním? </a:t>
            </a:r>
            <a:br>
              <a:rPr b="0" i="0" lang="sk-SK" sz="3959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AC0051"/>
              </a:buClr>
              <a:buSzPct val="100000"/>
              <a:buFont typeface="Arial"/>
              <a:buChar char="•"/>
            </a:pPr>
            <a:r>
              <a:rPr b="1" i="0" lang="sk-SK" sz="2800" u="none" cap="none" strike="noStrike">
                <a:solidFill>
                  <a:srgbClr val="AC0051"/>
                </a:solidFill>
                <a:latin typeface="Calibri"/>
                <a:ea typeface="Calibri"/>
                <a:cs typeface="Calibri"/>
                <a:sym typeface="Calibri"/>
              </a:rPr>
              <a:t>otvárať mladým ľuďom oči </a:t>
            </a:r>
            <a:r>
              <a:rPr b="0" i="0" lang="sk-SK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cestu do sveta</a:t>
            </a:r>
          </a:p>
          <a:p>
            <a:pPr indent="-342900" lvl="0" marL="342900" marR="0" rtl="0" algn="l">
              <a:spcBef>
                <a:spcPts val="560"/>
              </a:spcBef>
              <a:buClr>
                <a:srgbClr val="00B0F0"/>
              </a:buClr>
              <a:buSzPct val="100000"/>
              <a:buFont typeface="Arial"/>
              <a:buChar char="•"/>
            </a:pPr>
            <a:r>
              <a:rPr b="1" i="0" lang="sk-SK" sz="28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informovať</a:t>
            </a:r>
            <a:r>
              <a:rPr b="0" i="0" lang="sk-SK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situácii a aktuálnych udalostiach doma aj vo svete, a to spôsobom a formou, ktorá je jasná, zrozumiteľná, ale zároveň aj zábavná a prispôsobená danej vekovej kategórii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33056"/>
            <a:ext cx="9141409" cy="2375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r">
              <a:spcBef>
                <a:spcPts val="0"/>
              </a:spcBef>
              <a:buClr>
                <a:srgbClr val="E6006C"/>
              </a:buClr>
              <a:buSzPct val="100000"/>
              <a:buFont typeface="Calibri"/>
              <a:buNone/>
            </a:pPr>
            <a:r>
              <a:rPr b="0" i="0" lang="sk-SK" sz="4400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              Čo vo First News nájdete?</a:t>
            </a:r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</a:pPr>
            <a:r>
              <a:rPr b="1" i="0" lang="sk-SK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čerstvé správy </a:t>
            </a: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aktuálnom dianí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nahliadnutie do rôznych krajín a štátov sveta a ich priblíženie čitateľom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AC0051"/>
              </a:buClr>
              <a:buSzPct val="100000"/>
              <a:buFont typeface="Arial"/>
              <a:buChar char="•"/>
            </a:pPr>
            <a:r>
              <a:rPr b="1" i="0" lang="sk-SK" sz="1800" u="none" cap="none" strike="noStrike">
                <a:solidFill>
                  <a:srgbClr val="AC0051"/>
                </a:solidFill>
                <a:latin typeface="Calibri"/>
                <a:ea typeface="Calibri"/>
                <a:cs typeface="Calibri"/>
                <a:sym typeface="Calibri"/>
              </a:rPr>
              <a:t>fakty a zaujímavosti </a:t>
            </a: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zo sféry prírody a ríše zvierat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pohľad do života známych i menej známych osobností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Arial"/>
              <a:buChar char="•"/>
            </a:pPr>
            <a:r>
              <a:rPr b="1" i="0" lang="sk-SK" sz="18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rozhovory</a:t>
            </a: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 ľuďmi z rôznych oblastí pôsobenia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E36C09"/>
              </a:buClr>
              <a:buSzPct val="100000"/>
              <a:buFont typeface="Arial"/>
              <a:buChar char="•"/>
            </a:pPr>
            <a:r>
              <a:rPr b="1" i="0" lang="sk-SK" sz="1800" u="none" cap="none" strike="noStrik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debaty a polemiky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ct val="100000"/>
              <a:buFont typeface="Arial"/>
              <a:buChar char="•"/>
            </a:pPr>
            <a:r>
              <a:rPr b="1" i="0" lang="sk-SK" sz="1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novinky z oblasti vedy a techniky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špeciálne </a:t>
            </a:r>
            <a:r>
              <a:rPr b="1" i="0" lang="sk-SK" sz="1800" u="none" cap="none" strike="noStrike">
                <a:solidFill>
                  <a:srgbClr val="974806"/>
                </a:solidFill>
                <a:latin typeface="Calibri"/>
                <a:ea typeface="Calibri"/>
                <a:cs typeface="Calibri"/>
                <a:sym typeface="Calibri"/>
              </a:rPr>
              <a:t>reportáže</a:t>
            </a: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 vybrané témy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rgbClr val="31859B"/>
              </a:buClr>
              <a:buSzPct val="100000"/>
              <a:buFont typeface="Arial"/>
              <a:buChar char="•"/>
            </a:pPr>
            <a:r>
              <a:rPr b="1" i="0" lang="sk-SK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športové správy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pútavé </a:t>
            </a:r>
            <a:r>
              <a:rPr b="1" i="0" lang="sk-SK" sz="1800" u="none" cap="none" strike="noStrike">
                <a:solidFill>
                  <a:srgbClr val="FF57A4"/>
                </a:solidFill>
                <a:latin typeface="Calibri"/>
                <a:ea typeface="Calibri"/>
                <a:cs typeface="Calibri"/>
                <a:sym typeface="Calibri"/>
              </a:rPr>
              <a:t>fotografie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zábavné kvízy, krížovky, hry, úlohy, puzzle, vtipy, komiksy aj súťaže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pravidelné rubriky, ale aj mimoriadne informácie</a:t>
            </a:r>
          </a:p>
          <a:p>
            <a:pPr indent="-342900" lvl="0" marL="3429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mnoho ďalšieho obsahu, ktorý by mladým ľuďom podľa tvorcov novín nemal uniknúť</a:t>
            </a:r>
          </a:p>
          <a:p>
            <a:pPr indent="-342900" lvl="0" marL="3429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k-SK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priestor tu dostávajú aj detskí čitatelia, ktorí sa v pozícii detských redaktorov delia o svoje postrehy, zážitky a názory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128" y="1844824"/>
            <a:ext cx="2879583" cy="2846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r">
              <a:spcBef>
                <a:spcPts val="0"/>
              </a:spcBef>
              <a:buClr>
                <a:srgbClr val="E6006C"/>
              </a:buClr>
              <a:buSzPct val="100000"/>
              <a:buFont typeface="Calibri"/>
              <a:buNone/>
            </a:pPr>
            <a:r>
              <a:rPr b="0" i="0" lang="sk-SK" sz="4400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      Rôzne formy využitia</a:t>
            </a:r>
          </a:p>
        </p:txBody>
      </p:sp>
      <p:pic>
        <p:nvPicPr>
          <p:cNvPr descr="C:\Users\ciskova\Desktop\Casopisy\Barcamp\Timova_praca.JPG" id="139" name="Shape 1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9632" y="1340768"/>
            <a:ext cx="6624736" cy="506537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1259632" y="1340768"/>
            <a:ext cx="6624736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1" lang="sk-SK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ideálne na tímovú prácu nielen v škole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b="0" i="0" lang="sk-SK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Rôzne formy využitia</a:t>
            </a:r>
          </a:p>
        </p:txBody>
      </p:sp>
      <p:pic>
        <p:nvPicPr>
          <p:cNvPr descr="C:\Users\ciskova\Desktop\Casopisy\Barcamp\Domace_pocuvanie.JPG" id="146" name="Shape 1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9237" y="1484784"/>
            <a:ext cx="6425666" cy="45310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iskova\Desktop\Casopisy\Barcamp\bublina6.png" id="147" name="Shape 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388809">
            <a:off x="4100283" y="4094786"/>
            <a:ext cx="5041179" cy="1026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0" l="6755" r="0" t="0"/>
          <a:stretch/>
        </p:blipFill>
        <p:spPr>
          <a:xfrm>
            <a:off x="4788024" y="2635281"/>
            <a:ext cx="4345086" cy="309673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>
            <p:ph type="title"/>
          </p:nvPr>
        </p:nvSpPr>
        <p:spPr>
          <a:xfrm>
            <a:off x="457200" y="406854"/>
            <a:ext cx="8229600" cy="1224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51396" lvl="0" marL="0" marR="0" rtl="0" algn="r">
              <a:spcBef>
                <a:spcPts val="0"/>
              </a:spcBef>
              <a:buClr>
                <a:srgbClr val="E6006C"/>
              </a:buClr>
              <a:buSzPct val="98975"/>
              <a:buFont typeface="Calibri"/>
              <a:buNone/>
            </a:pPr>
            <a:r>
              <a:rPr b="0" i="0" lang="sk-SK" sz="3959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		 Angličtina hravo – </a:t>
            </a:r>
            <a:br>
              <a:rPr b="0" i="0" lang="sk-SK" sz="3959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sk-SK" sz="3959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                   anglické knihy v origináli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k-SK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čítanie anglických kníh je efektívny, zábavný a najmä prirodzený spôsob učenia jazyka...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k-SK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pútavý obsah a nádherné obrázky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k-SK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bohatá slovná zásoba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k-SK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aktivity na celé hodiny skvelej zábavy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sk-SK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knihy, ktoré nepochybne obohatia </a:t>
            </a:r>
            <a:br>
              <a:rPr b="0" i="0" lang="sk-SK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sk-SK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každú knižnicu doma, </a:t>
            </a:r>
            <a:br>
              <a:rPr b="0" i="0" lang="sk-SK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sk-SK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škôlke či v škole</a:t>
            </a: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0" marR="0" rtl="0" algn="ctr">
              <a:spcBef>
                <a:spcPts val="720"/>
              </a:spcBef>
              <a:spcAft>
                <a:spcPts val="0"/>
              </a:spcAft>
              <a:buClr>
                <a:srgbClr val="E6006C"/>
              </a:buClr>
              <a:buSzPct val="100000"/>
              <a:buFont typeface="Arial"/>
              <a:buNone/>
            </a:pPr>
            <a:r>
              <a:rPr b="1" i="0" lang="sk-SK" sz="3600" u="none" cap="none" strike="noStrike">
                <a:solidFill>
                  <a:srgbClr val="E6006C"/>
                </a:solidFill>
                <a:latin typeface="Calibri"/>
                <a:ea typeface="Calibri"/>
                <a:cs typeface="Calibri"/>
                <a:sym typeface="Calibri"/>
              </a:rPr>
              <a:t>Doprajte deťom príjemný zážitok z čítania! </a:t>
            </a:r>
          </a:p>
          <a:p>
            <a:pPr indent="-3429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ív Office">
  <a:themeElements>
    <a:clrScheme name="Vlastná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E6006C"/>
      </a:accent2>
      <a:accent3>
        <a:srgbClr val="00B0F0"/>
      </a:accent3>
      <a:accent4>
        <a:srgbClr val="92D05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ív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