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9" r:id="rId2"/>
    <p:sldId id="277" r:id="rId3"/>
    <p:sldId id="257" r:id="rId4"/>
    <p:sldId id="264" r:id="rId5"/>
    <p:sldId id="282" r:id="rId6"/>
    <p:sldId id="283" r:id="rId7"/>
    <p:sldId id="262" r:id="rId8"/>
    <p:sldId id="272" r:id="rId9"/>
    <p:sldId id="284" r:id="rId10"/>
    <p:sldId id="273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0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6" y="96"/>
      </p:cViewPr>
      <p:guideLst>
        <p:guide orient="horz" pos="107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bibliografické</a:t>
            </a:r>
            <a:r>
              <a:rPr lang="en-US" dirty="0"/>
              <a:t> </a:t>
            </a:r>
            <a:r>
              <a:rPr lang="en-US" dirty="0" err="1"/>
              <a:t>záznamy</a:t>
            </a:r>
            <a:r>
              <a:rPr lang="sk-SK" dirty="0"/>
              <a:t>  </a:t>
            </a:r>
            <a:endParaRPr lang="en-US" dirty="0"/>
          </a:p>
        </c:rich>
      </c:tx>
      <c:layout>
        <c:manualLayout>
          <c:xMode val="edge"/>
          <c:yMode val="edge"/>
          <c:x val="0.32078803165199776"/>
          <c:y val="7.7657140840528049E-2"/>
        </c:manualLayout>
      </c:layout>
      <c:overlay val="0"/>
      <c:spPr>
        <a:noFill/>
        <a:ln>
          <a:noFill/>
        </a:ln>
        <a:effectLst>
          <a:softEdge rad="25400"/>
        </a:effectLst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2E6D1-533A-4D5A-9441-311A7EF9D6DE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F1E63-F4D6-4685-844A-049784BE66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39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1E63-F4D6-4685-844A-049784BE66BD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823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1E63-F4D6-4685-844A-049784BE66BD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15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1E63-F4D6-4685-844A-049784BE66B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4176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1E63-F4D6-4685-844A-049784BE66BD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5912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1E63-F4D6-4685-844A-049784BE66BD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38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43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056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7766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Текст 7"/>
          <p:cNvSpPr>
            <a:spLocks noGrp="1"/>
          </p:cNvSpPr>
          <p:nvPr>
            <p:ph type="body" sz="quarter" idx="69" hasCustomPrompt="1"/>
          </p:nvPr>
        </p:nvSpPr>
        <p:spPr>
          <a:xfrm>
            <a:off x="1285876" y="1279263"/>
            <a:ext cx="2744391" cy="723104"/>
          </a:xfrm>
        </p:spPr>
        <p:txBody>
          <a:bodyPr tIns="0" bIns="0" anchor="ctr" anchorCtr="0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sz="750" b="0" baseline="0">
                <a:solidFill>
                  <a:schemeClr val="accent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SUBTITLE WRITE HERE</a:t>
            </a:r>
          </a:p>
        </p:txBody>
      </p:sp>
      <p:sp>
        <p:nvSpPr>
          <p:cNvPr id="38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285877" y="2002368"/>
            <a:ext cx="2744391" cy="1985700"/>
          </a:xfrm>
        </p:spPr>
        <p:txBody>
          <a:bodyPr tIns="0" bIns="91440" anchor="t" anchorCtr="0"/>
          <a:lstStyle>
            <a:lvl1pPr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27" hasCustomPrompt="1"/>
          </p:nvPr>
        </p:nvSpPr>
        <p:spPr>
          <a:xfrm>
            <a:off x="1293079" y="3988067"/>
            <a:ext cx="2737189" cy="1612632"/>
          </a:xfrm>
        </p:spPr>
        <p:txBody>
          <a:bodyPr tIns="73152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sz="750" b="0" baseline="0">
                <a:solidFill>
                  <a:schemeClr val="tx1">
                    <a:alpha val="80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Write text here</a:t>
            </a:r>
          </a:p>
        </p:txBody>
      </p:sp>
      <p:sp>
        <p:nvSpPr>
          <p:cNvPr id="40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182763" y="458636"/>
            <a:ext cx="385301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602" b="1"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Рисунок 35"/>
          <p:cNvSpPr>
            <a:spLocks noGrp="1"/>
          </p:cNvSpPr>
          <p:nvPr>
            <p:ph type="pic" sz="quarter" idx="128"/>
          </p:nvPr>
        </p:nvSpPr>
        <p:spPr>
          <a:xfrm>
            <a:off x="5149850" y="3060701"/>
            <a:ext cx="8547214" cy="7917344"/>
          </a:xfrm>
          <a:custGeom>
            <a:avLst/>
            <a:gdLst>
              <a:gd name="connsiteX0" fmla="*/ 7342202 w 9527636"/>
              <a:gd name="connsiteY0" fmla="*/ 6465220 h 8922911"/>
              <a:gd name="connsiteX1" fmla="*/ 6723586 w 9527636"/>
              <a:gd name="connsiteY1" fmla="*/ 6742025 h 8922911"/>
              <a:gd name="connsiteX2" fmla="*/ 6471946 w 9527636"/>
              <a:gd name="connsiteY2" fmla="*/ 7410970 h 8922911"/>
              <a:gd name="connsiteX3" fmla="*/ 6723586 w 9527636"/>
              <a:gd name="connsiteY3" fmla="*/ 8077816 h 8922911"/>
              <a:gd name="connsiteX4" fmla="*/ 7342202 w 9527636"/>
              <a:gd name="connsiteY4" fmla="*/ 8352525 h 8922911"/>
              <a:gd name="connsiteX5" fmla="*/ 7960818 w 9527636"/>
              <a:gd name="connsiteY5" fmla="*/ 8077816 h 8922911"/>
              <a:gd name="connsiteX6" fmla="*/ 8212459 w 9527636"/>
              <a:gd name="connsiteY6" fmla="*/ 7410970 h 8922911"/>
              <a:gd name="connsiteX7" fmla="*/ 7960818 w 9527636"/>
              <a:gd name="connsiteY7" fmla="*/ 6742025 h 8922911"/>
              <a:gd name="connsiteX8" fmla="*/ 7342202 w 9527636"/>
              <a:gd name="connsiteY8" fmla="*/ 6465220 h 8922911"/>
              <a:gd name="connsiteX9" fmla="*/ 4456675 w 9527636"/>
              <a:gd name="connsiteY9" fmla="*/ 2741274 h 8922911"/>
              <a:gd name="connsiteX10" fmla="*/ 2900809 w 9527636"/>
              <a:gd name="connsiteY10" fmla="*/ 4297141 h 8922911"/>
              <a:gd name="connsiteX11" fmla="*/ 4456675 w 9527636"/>
              <a:gd name="connsiteY11" fmla="*/ 5853007 h 8922911"/>
              <a:gd name="connsiteX12" fmla="*/ 6012542 w 9527636"/>
              <a:gd name="connsiteY12" fmla="*/ 4297141 h 8922911"/>
              <a:gd name="connsiteX13" fmla="*/ 4456675 w 9527636"/>
              <a:gd name="connsiteY13" fmla="*/ 2741274 h 8922911"/>
              <a:gd name="connsiteX14" fmla="*/ 1174327 w 9527636"/>
              <a:gd name="connsiteY14" fmla="*/ 0 h 8922911"/>
              <a:gd name="connsiteX15" fmla="*/ 1761490 w 9527636"/>
              <a:gd name="connsiteY15" fmla="*/ 100658 h 8922911"/>
              <a:gd name="connsiteX16" fmla="*/ 2273162 w 9527636"/>
              <a:gd name="connsiteY16" fmla="*/ 385851 h 8922911"/>
              <a:gd name="connsiteX17" fmla="*/ 1941834 w 9527636"/>
              <a:gd name="connsiteY17" fmla="*/ 863970 h 8922911"/>
              <a:gd name="connsiteX18" fmla="*/ 1153358 w 9527636"/>
              <a:gd name="connsiteY18" fmla="*/ 574582 h 8922911"/>
              <a:gd name="connsiteX19" fmla="*/ 895425 w 9527636"/>
              <a:gd name="connsiteY19" fmla="*/ 652170 h 8922911"/>
              <a:gd name="connsiteX20" fmla="*/ 801059 w 9527636"/>
              <a:gd name="connsiteY20" fmla="*/ 857677 h 8922911"/>
              <a:gd name="connsiteX21" fmla="*/ 916394 w 9527636"/>
              <a:gd name="connsiteY21" fmla="*/ 1061087 h 8922911"/>
              <a:gd name="connsiteX22" fmla="*/ 1449037 w 9527636"/>
              <a:gd name="connsiteY22" fmla="*/ 1239335 h 8922911"/>
              <a:gd name="connsiteX23" fmla="*/ 2097012 w 9527636"/>
              <a:gd name="connsiteY23" fmla="*/ 1547594 h 8922911"/>
              <a:gd name="connsiteX24" fmla="*/ 2313268 w 9527636"/>
              <a:gd name="connsiteY24" fmla="*/ 1962015 h 8922911"/>
              <a:gd name="connsiteX25" fmla="*/ 2319304 w 9527636"/>
              <a:gd name="connsiteY25" fmla="*/ 2039596 h 8922911"/>
              <a:gd name="connsiteX26" fmla="*/ 2477324 w 9527636"/>
              <a:gd name="connsiteY26" fmla="*/ 1895977 h 8922911"/>
              <a:gd name="connsiteX27" fmla="*/ 4456674 w 9527636"/>
              <a:gd name="connsiteY27" fmla="*/ 1185410 h 8922911"/>
              <a:gd name="connsiteX28" fmla="*/ 5597667 w 9527636"/>
              <a:gd name="connsiteY28" fmla="*/ 1401249 h 8922911"/>
              <a:gd name="connsiteX29" fmla="*/ 5719390 w 9527636"/>
              <a:gd name="connsiteY29" fmla="*/ 1455822 h 8922911"/>
              <a:gd name="connsiteX30" fmla="*/ 5228776 w 9527636"/>
              <a:gd name="connsiteY30" fmla="*/ 50332 h 8922911"/>
              <a:gd name="connsiteX31" fmla="*/ 5937564 w 9527636"/>
              <a:gd name="connsiteY31" fmla="*/ 50332 h 8922911"/>
              <a:gd name="connsiteX32" fmla="*/ 6516337 w 9527636"/>
              <a:gd name="connsiteY32" fmla="*/ 1736324 h 8922911"/>
              <a:gd name="connsiteX33" fmla="*/ 7036395 w 9527636"/>
              <a:gd name="connsiteY33" fmla="*/ 50332 h 8922911"/>
              <a:gd name="connsiteX34" fmla="*/ 7720017 w 9527636"/>
              <a:gd name="connsiteY34" fmla="*/ 50332 h 8922911"/>
              <a:gd name="connsiteX35" fmla="*/ 8235881 w 9527636"/>
              <a:gd name="connsiteY35" fmla="*/ 1736324 h 8922911"/>
              <a:gd name="connsiteX36" fmla="*/ 8818848 w 9527636"/>
              <a:gd name="connsiteY36" fmla="*/ 50332 h 8922911"/>
              <a:gd name="connsiteX37" fmla="*/ 9527636 w 9527636"/>
              <a:gd name="connsiteY37" fmla="*/ 50332 h 8922911"/>
              <a:gd name="connsiteX38" fmla="*/ 8504297 w 9527636"/>
              <a:gd name="connsiteY38" fmla="*/ 2981946 h 8922911"/>
              <a:gd name="connsiteX39" fmla="*/ 8017792 w 9527636"/>
              <a:gd name="connsiteY39" fmla="*/ 2981946 h 8922911"/>
              <a:gd name="connsiteX40" fmla="*/ 7376109 w 9527636"/>
              <a:gd name="connsiteY40" fmla="*/ 943656 h 8922911"/>
              <a:gd name="connsiteX41" fmla="*/ 6921269 w 9527636"/>
              <a:gd name="connsiteY41" fmla="*/ 2397950 h 8922911"/>
              <a:gd name="connsiteX42" fmla="*/ 6927639 w 9527636"/>
              <a:gd name="connsiteY42" fmla="*/ 2405530 h 8922911"/>
              <a:gd name="connsiteX43" fmla="*/ 7552340 w 9527636"/>
              <a:gd name="connsiteY43" fmla="*/ 3978984 h 8922911"/>
              <a:gd name="connsiteX44" fmla="*/ 7554168 w 9527636"/>
              <a:gd name="connsiteY44" fmla="*/ 4015195 h 8922911"/>
              <a:gd name="connsiteX45" fmla="*/ 7554168 w 9527636"/>
              <a:gd name="connsiteY45" fmla="*/ 4579087 h 8922911"/>
              <a:gd name="connsiteX46" fmla="*/ 7552340 w 9527636"/>
              <a:gd name="connsiteY46" fmla="*/ 4615297 h 8922911"/>
              <a:gd name="connsiteX47" fmla="*/ 7227983 w 9527636"/>
              <a:gd name="connsiteY47" fmla="*/ 5713762 h 8922911"/>
              <a:gd name="connsiteX48" fmla="*/ 7115797 w 9527636"/>
              <a:gd name="connsiteY48" fmla="*/ 5910267 h 8922911"/>
              <a:gd name="connsiteX49" fmla="*/ 7180798 w 9527636"/>
              <a:gd name="connsiteY49" fmla="*/ 5901615 h 8922911"/>
              <a:gd name="connsiteX50" fmla="*/ 7340105 w 9527636"/>
              <a:gd name="connsiteY50" fmla="*/ 5894833 h 8922911"/>
              <a:gd name="connsiteX51" fmla="*/ 8434742 w 9527636"/>
              <a:gd name="connsiteY51" fmla="*/ 6328915 h 8922911"/>
              <a:gd name="connsiteX52" fmla="*/ 8879307 w 9527636"/>
              <a:gd name="connsiteY52" fmla="*/ 7408873 h 8922911"/>
              <a:gd name="connsiteX53" fmla="*/ 8434742 w 9527636"/>
              <a:gd name="connsiteY53" fmla="*/ 8488829 h 8922911"/>
              <a:gd name="connsiteX54" fmla="*/ 7340105 w 9527636"/>
              <a:gd name="connsiteY54" fmla="*/ 8922911 h 8922911"/>
              <a:gd name="connsiteX55" fmla="*/ 6245468 w 9527636"/>
              <a:gd name="connsiteY55" fmla="*/ 8488829 h 8922911"/>
              <a:gd name="connsiteX56" fmla="*/ 5800905 w 9527636"/>
              <a:gd name="connsiteY56" fmla="*/ 7408873 h 8922911"/>
              <a:gd name="connsiteX57" fmla="*/ 5828690 w 9527636"/>
              <a:gd name="connsiteY57" fmla="*/ 7099171 h 8922911"/>
              <a:gd name="connsiteX58" fmla="*/ 5831298 w 9527636"/>
              <a:gd name="connsiteY58" fmla="*/ 7088287 h 8922911"/>
              <a:gd name="connsiteX59" fmla="*/ 5597667 w 9527636"/>
              <a:gd name="connsiteY59" fmla="*/ 7193032 h 8922911"/>
              <a:gd name="connsiteX60" fmla="*/ 4456674 w 9527636"/>
              <a:gd name="connsiteY60" fmla="*/ 7408872 h 8922911"/>
              <a:gd name="connsiteX61" fmla="*/ 2477324 w 9527636"/>
              <a:gd name="connsiteY61" fmla="*/ 6698304 h 8922911"/>
              <a:gd name="connsiteX62" fmla="*/ 2269318 w 9527636"/>
              <a:gd name="connsiteY62" fmla="*/ 6509256 h 8922911"/>
              <a:gd name="connsiteX63" fmla="*/ 1491028 w 9527636"/>
              <a:gd name="connsiteY63" fmla="*/ 6509256 h 8922911"/>
              <a:gd name="connsiteX64" fmla="*/ 1491028 w 9527636"/>
              <a:gd name="connsiteY64" fmla="*/ 8874680 h 8922911"/>
              <a:gd name="connsiteX65" fmla="*/ 836763 w 9527636"/>
              <a:gd name="connsiteY65" fmla="*/ 8874680 h 8922911"/>
              <a:gd name="connsiteX66" fmla="*/ 836763 w 9527636"/>
              <a:gd name="connsiteY66" fmla="*/ 6509256 h 8922911"/>
              <a:gd name="connsiteX67" fmla="*/ 6350 w 9527636"/>
              <a:gd name="connsiteY67" fmla="*/ 6509256 h 8922911"/>
              <a:gd name="connsiteX68" fmla="*/ 6350 w 9527636"/>
              <a:gd name="connsiteY68" fmla="*/ 5943065 h 8922911"/>
              <a:gd name="connsiteX69" fmla="*/ 1819347 w 9527636"/>
              <a:gd name="connsiteY69" fmla="*/ 5943065 h 8922911"/>
              <a:gd name="connsiteX70" fmla="*/ 1720511 w 9527636"/>
              <a:gd name="connsiteY70" fmla="*/ 5780377 h 8922911"/>
              <a:gd name="connsiteX71" fmla="*/ 1344942 w 9527636"/>
              <a:gd name="connsiteY71" fmla="*/ 4297141 h 8922911"/>
              <a:gd name="connsiteX72" fmla="*/ 1589477 w 9527636"/>
              <a:gd name="connsiteY72" fmla="*/ 3085914 h 8922911"/>
              <a:gd name="connsiteX73" fmla="*/ 1638224 w 9527636"/>
              <a:gd name="connsiteY73" fmla="*/ 2984722 h 8922911"/>
              <a:gd name="connsiteX74" fmla="*/ 1589503 w 9527636"/>
              <a:gd name="connsiteY74" fmla="*/ 2997775 h 8922911"/>
              <a:gd name="connsiteX75" fmla="*/ 1254013 w 9527636"/>
              <a:gd name="connsiteY75" fmla="*/ 3032277 h 8922911"/>
              <a:gd name="connsiteX76" fmla="*/ 0 w 9527636"/>
              <a:gd name="connsiteY76" fmla="*/ 2516412 h 8922911"/>
              <a:gd name="connsiteX77" fmla="*/ 390045 w 9527636"/>
              <a:gd name="connsiteY77" fmla="*/ 2038295 h 8922911"/>
              <a:gd name="connsiteX78" fmla="*/ 1266596 w 9527636"/>
              <a:gd name="connsiteY78" fmla="*/ 2453503 h 8922911"/>
              <a:gd name="connsiteX79" fmla="*/ 1549692 w 9527636"/>
              <a:gd name="connsiteY79" fmla="*/ 2375914 h 8922911"/>
              <a:gd name="connsiteX80" fmla="*/ 1652445 w 9527636"/>
              <a:gd name="connsiteY80" fmla="*/ 2166213 h 8922911"/>
              <a:gd name="connsiteX81" fmla="*/ 1543402 w 9527636"/>
              <a:gd name="connsiteY81" fmla="*/ 1956510 h 8922911"/>
              <a:gd name="connsiteX82" fmla="*/ 1111416 w 9527636"/>
              <a:gd name="connsiteY82" fmla="*/ 1799236 h 8922911"/>
              <a:gd name="connsiteX83" fmla="*/ 362782 w 9527636"/>
              <a:gd name="connsiteY83" fmla="*/ 1482587 h 8922911"/>
              <a:gd name="connsiteX84" fmla="*/ 125822 w 9527636"/>
              <a:gd name="connsiteY84" fmla="*/ 870261 h 8922911"/>
              <a:gd name="connsiteX85" fmla="*/ 425694 w 9527636"/>
              <a:gd name="connsiteY85" fmla="*/ 226477 h 8922911"/>
              <a:gd name="connsiteX86" fmla="*/ 1174327 w 9527636"/>
              <a:gd name="connsiteY86" fmla="*/ 0 h 892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9527636" h="8922911">
                <a:moveTo>
                  <a:pt x="7342202" y="6465220"/>
                </a:moveTo>
                <a:cubicBezTo>
                  <a:pt x="7097551" y="6465220"/>
                  <a:pt x="6891346" y="6557488"/>
                  <a:pt x="6723586" y="6742025"/>
                </a:cubicBezTo>
                <a:cubicBezTo>
                  <a:pt x="6555825" y="6926561"/>
                  <a:pt x="6471946" y="7149543"/>
                  <a:pt x="6471946" y="7410970"/>
                </a:cubicBezTo>
                <a:cubicBezTo>
                  <a:pt x="6471946" y="7672397"/>
                  <a:pt x="6555825" y="7894679"/>
                  <a:pt x="6723586" y="8077816"/>
                </a:cubicBezTo>
                <a:cubicBezTo>
                  <a:pt x="6891346" y="8260955"/>
                  <a:pt x="7097551" y="8352525"/>
                  <a:pt x="7342202" y="8352525"/>
                </a:cubicBezTo>
                <a:cubicBezTo>
                  <a:pt x="7586852" y="8352525"/>
                  <a:pt x="7793057" y="8260955"/>
                  <a:pt x="7960818" y="8077816"/>
                </a:cubicBezTo>
                <a:cubicBezTo>
                  <a:pt x="8128578" y="7894679"/>
                  <a:pt x="8212459" y="7672397"/>
                  <a:pt x="8212459" y="7410970"/>
                </a:cubicBezTo>
                <a:cubicBezTo>
                  <a:pt x="8212459" y="7149543"/>
                  <a:pt x="8128578" y="6926561"/>
                  <a:pt x="7960818" y="6742025"/>
                </a:cubicBezTo>
                <a:cubicBezTo>
                  <a:pt x="7793057" y="6557488"/>
                  <a:pt x="7586852" y="6465220"/>
                  <a:pt x="7342202" y="6465220"/>
                </a:cubicBezTo>
                <a:close/>
                <a:moveTo>
                  <a:pt x="4456675" y="2741274"/>
                </a:moveTo>
                <a:cubicBezTo>
                  <a:pt x="3597394" y="2741274"/>
                  <a:pt x="2900809" y="3437860"/>
                  <a:pt x="2900809" y="4297141"/>
                </a:cubicBezTo>
                <a:cubicBezTo>
                  <a:pt x="2900809" y="5156422"/>
                  <a:pt x="3597394" y="5853007"/>
                  <a:pt x="4456675" y="5853007"/>
                </a:cubicBezTo>
                <a:cubicBezTo>
                  <a:pt x="5315956" y="5853007"/>
                  <a:pt x="6012542" y="5156422"/>
                  <a:pt x="6012542" y="4297141"/>
                </a:cubicBezTo>
                <a:cubicBezTo>
                  <a:pt x="6012542" y="3437860"/>
                  <a:pt x="5315956" y="2741274"/>
                  <a:pt x="4456675" y="2741274"/>
                </a:cubicBezTo>
                <a:close/>
                <a:moveTo>
                  <a:pt x="1174327" y="0"/>
                </a:moveTo>
                <a:cubicBezTo>
                  <a:pt x="1370048" y="0"/>
                  <a:pt x="1565770" y="33553"/>
                  <a:pt x="1761490" y="100658"/>
                </a:cubicBezTo>
                <a:cubicBezTo>
                  <a:pt x="1957212" y="167761"/>
                  <a:pt x="2127769" y="262826"/>
                  <a:pt x="2273162" y="385851"/>
                </a:cubicBezTo>
                <a:lnTo>
                  <a:pt x="1941834" y="863970"/>
                </a:lnTo>
                <a:cubicBezTo>
                  <a:pt x="1687396" y="671043"/>
                  <a:pt x="1424570" y="574582"/>
                  <a:pt x="1153358" y="574582"/>
                </a:cubicBezTo>
                <a:cubicBezTo>
                  <a:pt x="1044313" y="574582"/>
                  <a:pt x="958334" y="600446"/>
                  <a:pt x="895425" y="652170"/>
                </a:cubicBezTo>
                <a:cubicBezTo>
                  <a:pt x="832515" y="703897"/>
                  <a:pt x="801059" y="772401"/>
                  <a:pt x="801059" y="857677"/>
                </a:cubicBezTo>
                <a:cubicBezTo>
                  <a:pt x="801059" y="942957"/>
                  <a:pt x="839504" y="1010761"/>
                  <a:pt x="916394" y="1061087"/>
                </a:cubicBezTo>
                <a:cubicBezTo>
                  <a:pt x="993285" y="1111417"/>
                  <a:pt x="1170833" y="1170831"/>
                  <a:pt x="1449037" y="1239335"/>
                </a:cubicBezTo>
                <a:cubicBezTo>
                  <a:pt x="1727238" y="1307835"/>
                  <a:pt x="1943232" y="1410590"/>
                  <a:pt x="2097012" y="1547594"/>
                </a:cubicBezTo>
                <a:cubicBezTo>
                  <a:pt x="2212349" y="1650348"/>
                  <a:pt x="2284434" y="1788488"/>
                  <a:pt x="2313268" y="1962015"/>
                </a:cubicBezTo>
                <a:lnTo>
                  <a:pt x="2319304" y="2039596"/>
                </a:lnTo>
                <a:lnTo>
                  <a:pt x="2477324" y="1895977"/>
                </a:lnTo>
                <a:cubicBezTo>
                  <a:pt x="3015214" y="1452071"/>
                  <a:pt x="3704803" y="1185410"/>
                  <a:pt x="4456674" y="1185410"/>
                </a:cubicBezTo>
                <a:cubicBezTo>
                  <a:pt x="4859462" y="1185410"/>
                  <a:pt x="5244375" y="1261939"/>
                  <a:pt x="5597667" y="1401249"/>
                </a:cubicBezTo>
                <a:lnTo>
                  <a:pt x="5719390" y="1455822"/>
                </a:lnTo>
                <a:lnTo>
                  <a:pt x="5228776" y="50332"/>
                </a:lnTo>
                <a:lnTo>
                  <a:pt x="5937564" y="50332"/>
                </a:lnTo>
                <a:lnTo>
                  <a:pt x="6516337" y="1736324"/>
                </a:lnTo>
                <a:lnTo>
                  <a:pt x="7036395" y="50332"/>
                </a:lnTo>
                <a:lnTo>
                  <a:pt x="7720017" y="50332"/>
                </a:lnTo>
                <a:lnTo>
                  <a:pt x="8235881" y="1736324"/>
                </a:lnTo>
                <a:lnTo>
                  <a:pt x="8818848" y="50332"/>
                </a:lnTo>
                <a:lnTo>
                  <a:pt x="9527636" y="50332"/>
                </a:lnTo>
                <a:lnTo>
                  <a:pt x="8504297" y="2981946"/>
                </a:lnTo>
                <a:lnTo>
                  <a:pt x="8017792" y="2981946"/>
                </a:lnTo>
                <a:lnTo>
                  <a:pt x="7376109" y="943656"/>
                </a:lnTo>
                <a:lnTo>
                  <a:pt x="6921269" y="2397950"/>
                </a:lnTo>
                <a:lnTo>
                  <a:pt x="6927639" y="2405530"/>
                </a:lnTo>
                <a:cubicBezTo>
                  <a:pt x="7268883" y="2850618"/>
                  <a:pt x="7492583" y="3390568"/>
                  <a:pt x="7552340" y="3978984"/>
                </a:cubicBezTo>
                <a:lnTo>
                  <a:pt x="7554168" y="4015195"/>
                </a:lnTo>
                <a:lnTo>
                  <a:pt x="7554168" y="4579087"/>
                </a:lnTo>
                <a:lnTo>
                  <a:pt x="7552340" y="4615297"/>
                </a:lnTo>
                <a:cubicBezTo>
                  <a:pt x="7512502" y="5007575"/>
                  <a:pt x="7399800" y="5378312"/>
                  <a:pt x="7227983" y="5713762"/>
                </a:cubicBezTo>
                <a:lnTo>
                  <a:pt x="7115797" y="5910267"/>
                </a:lnTo>
                <a:lnTo>
                  <a:pt x="7180798" y="5901615"/>
                </a:lnTo>
                <a:cubicBezTo>
                  <a:pt x="7232830" y="5897094"/>
                  <a:pt x="7285932" y="5894833"/>
                  <a:pt x="7340105" y="5894833"/>
                </a:cubicBezTo>
                <a:cubicBezTo>
                  <a:pt x="7773485" y="5894833"/>
                  <a:pt x="8138365" y="6039527"/>
                  <a:pt x="8434742" y="6328915"/>
                </a:cubicBezTo>
                <a:cubicBezTo>
                  <a:pt x="8731118" y="6618301"/>
                  <a:pt x="8879307" y="6978286"/>
                  <a:pt x="8879307" y="7408873"/>
                </a:cubicBezTo>
                <a:cubicBezTo>
                  <a:pt x="8879307" y="7839458"/>
                  <a:pt x="8731118" y="8199443"/>
                  <a:pt x="8434742" y="8488829"/>
                </a:cubicBezTo>
                <a:cubicBezTo>
                  <a:pt x="8138365" y="8778217"/>
                  <a:pt x="7773485" y="8922911"/>
                  <a:pt x="7340105" y="8922911"/>
                </a:cubicBezTo>
                <a:cubicBezTo>
                  <a:pt x="6906724" y="8922911"/>
                  <a:pt x="6541845" y="8778217"/>
                  <a:pt x="6245468" y="8488829"/>
                </a:cubicBezTo>
                <a:cubicBezTo>
                  <a:pt x="5949093" y="8199443"/>
                  <a:pt x="5800905" y="7839458"/>
                  <a:pt x="5800905" y="7408873"/>
                </a:cubicBezTo>
                <a:cubicBezTo>
                  <a:pt x="5800905" y="7301226"/>
                  <a:pt x="5810167" y="7197992"/>
                  <a:pt x="5828690" y="7099171"/>
                </a:cubicBezTo>
                <a:lnTo>
                  <a:pt x="5831298" y="7088287"/>
                </a:lnTo>
                <a:lnTo>
                  <a:pt x="5597667" y="7193032"/>
                </a:lnTo>
                <a:cubicBezTo>
                  <a:pt x="5244375" y="7332343"/>
                  <a:pt x="4859462" y="7408872"/>
                  <a:pt x="4456674" y="7408872"/>
                </a:cubicBezTo>
                <a:cubicBezTo>
                  <a:pt x="3704803" y="7408872"/>
                  <a:pt x="3015214" y="7142211"/>
                  <a:pt x="2477324" y="6698304"/>
                </a:cubicBezTo>
                <a:lnTo>
                  <a:pt x="2269318" y="6509256"/>
                </a:lnTo>
                <a:lnTo>
                  <a:pt x="1491028" y="6509256"/>
                </a:lnTo>
                <a:lnTo>
                  <a:pt x="1491028" y="8874680"/>
                </a:lnTo>
                <a:lnTo>
                  <a:pt x="836763" y="8874680"/>
                </a:lnTo>
                <a:lnTo>
                  <a:pt x="836763" y="6509256"/>
                </a:lnTo>
                <a:lnTo>
                  <a:pt x="6350" y="6509256"/>
                </a:lnTo>
                <a:lnTo>
                  <a:pt x="6350" y="5943065"/>
                </a:lnTo>
                <a:lnTo>
                  <a:pt x="1819347" y="5943065"/>
                </a:lnTo>
                <a:lnTo>
                  <a:pt x="1720511" y="5780377"/>
                </a:lnTo>
                <a:cubicBezTo>
                  <a:pt x="1480994" y="5339466"/>
                  <a:pt x="1344942" y="4834192"/>
                  <a:pt x="1344942" y="4297141"/>
                </a:cubicBezTo>
                <a:cubicBezTo>
                  <a:pt x="1344942" y="3867500"/>
                  <a:pt x="1432015" y="3458197"/>
                  <a:pt x="1589477" y="3085914"/>
                </a:cubicBezTo>
                <a:lnTo>
                  <a:pt x="1638224" y="2984722"/>
                </a:lnTo>
                <a:lnTo>
                  <a:pt x="1589503" y="2997775"/>
                </a:lnTo>
                <a:cubicBezTo>
                  <a:pt x="1486421" y="3020777"/>
                  <a:pt x="1374591" y="3032277"/>
                  <a:pt x="1254013" y="3032277"/>
                </a:cubicBezTo>
                <a:cubicBezTo>
                  <a:pt x="789874" y="3032277"/>
                  <a:pt x="371871" y="2860323"/>
                  <a:pt x="0" y="2516412"/>
                </a:cubicBezTo>
                <a:lnTo>
                  <a:pt x="390045" y="2038295"/>
                </a:lnTo>
                <a:cubicBezTo>
                  <a:pt x="705995" y="2315099"/>
                  <a:pt x="998177" y="2453503"/>
                  <a:pt x="1266596" y="2453503"/>
                </a:cubicBezTo>
                <a:cubicBezTo>
                  <a:pt x="1386824" y="2453503"/>
                  <a:pt x="1481189" y="2427640"/>
                  <a:pt x="1549692" y="2375914"/>
                </a:cubicBezTo>
                <a:cubicBezTo>
                  <a:pt x="1618196" y="2324187"/>
                  <a:pt x="1652445" y="2254286"/>
                  <a:pt x="1652445" y="2166213"/>
                </a:cubicBezTo>
                <a:cubicBezTo>
                  <a:pt x="1652445" y="2078138"/>
                  <a:pt x="1616099" y="2008237"/>
                  <a:pt x="1543402" y="1956510"/>
                </a:cubicBezTo>
                <a:cubicBezTo>
                  <a:pt x="1470706" y="1904786"/>
                  <a:pt x="1326710" y="1852360"/>
                  <a:pt x="1111416" y="1799236"/>
                </a:cubicBezTo>
                <a:cubicBezTo>
                  <a:pt x="770302" y="1718152"/>
                  <a:pt x="520759" y="1612602"/>
                  <a:pt x="362782" y="1482587"/>
                </a:cubicBezTo>
                <a:cubicBezTo>
                  <a:pt x="204809" y="1352573"/>
                  <a:pt x="125822" y="1148464"/>
                  <a:pt x="125822" y="870261"/>
                </a:cubicBezTo>
                <a:cubicBezTo>
                  <a:pt x="125822" y="592057"/>
                  <a:pt x="225778" y="377464"/>
                  <a:pt x="425694" y="226477"/>
                </a:cubicBezTo>
                <a:cubicBezTo>
                  <a:pt x="625608" y="75493"/>
                  <a:pt x="875154" y="0"/>
                  <a:pt x="1174327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marR="0" indent="0" algn="ctr" defTabSz="335435" rtl="0" eaLnBrk="1" fontAlgn="auto" latinLnBrk="0" hangingPunct="1">
              <a:lnSpc>
                <a:spcPct val="150000"/>
              </a:lnSpc>
              <a:spcBef>
                <a:spcPts val="744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4592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1285877" y="1257300"/>
            <a:ext cx="6572249" cy="679438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sz="2700" b="0" baseline="0">
                <a:solidFill>
                  <a:schemeClr val="tx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1285877" y="5600700"/>
            <a:ext cx="6572249" cy="800102"/>
          </a:xfrm>
        </p:spPr>
        <p:txBody>
          <a:bodyPr>
            <a:normAutofit/>
          </a:bodyPr>
          <a:lstStyle>
            <a:lvl1pPr algn="ctr">
              <a:lnSpc>
                <a:spcPct val="150000"/>
              </a:lnSpc>
              <a:defRPr sz="750" baseline="0">
                <a:solidFill>
                  <a:schemeClr val="tx1">
                    <a:alpha val="80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182763" y="458636"/>
            <a:ext cx="385301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602" b="1"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67069"/>
      </p:ext>
    </p:extLst>
  </p:cSld>
  <p:clrMapOvr>
    <a:masterClrMapping/>
  </p:clrMapOvr>
  <p:transition spd="slow">
    <p:cover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6628974" y="2119"/>
            <a:ext cx="2515026" cy="6857999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65"/>
          </p:nvPr>
        </p:nvSpPr>
        <p:spPr>
          <a:xfrm>
            <a:off x="0" y="0"/>
            <a:ext cx="9144000" cy="6858000"/>
          </a:xfrm>
          <a:noFill/>
        </p:spPr>
        <p:txBody>
          <a:bodyPr anchor="ctr" anchorCtr="0">
            <a:normAutofit/>
          </a:bodyPr>
          <a:lstStyle>
            <a:lvl1pPr algn="ctr">
              <a:defRPr sz="750"/>
            </a:lvl1pPr>
          </a:lstStyle>
          <a:p>
            <a:endParaRPr lang="en-US" dirty="0"/>
          </a:p>
        </p:txBody>
      </p:sp>
      <p:sp>
        <p:nvSpPr>
          <p:cNvPr id="14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182763" y="458636"/>
            <a:ext cx="385301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602" b="1"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5086351" y="1257300"/>
            <a:ext cx="2771775" cy="4445000"/>
          </a:xfrm>
        </p:spPr>
        <p:txBody>
          <a:bodyPr tIns="73152" bIns="182880" anchor="b" anchorCtr="0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sz="750" b="0" baseline="0">
                <a:solidFill>
                  <a:schemeClr val="tx1">
                    <a:alpha val="80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Write text here</a:t>
            </a:r>
          </a:p>
        </p:txBody>
      </p:sp>
      <p:sp>
        <p:nvSpPr>
          <p:cNvPr id="21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285876" y="3429000"/>
            <a:ext cx="2744391" cy="2273300"/>
          </a:xfrm>
        </p:spPr>
        <p:txBody>
          <a:bodyPr tIns="0" bIns="91440" anchor="b" anchorCtr="0"/>
          <a:lstStyle>
            <a:lvl1pPr>
              <a:defRPr sz="3300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72493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102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201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732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228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062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62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393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673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88C0E-0DB8-4458-93AD-70DE6117E60D}" type="datetimeFigureOut">
              <a:rPr lang="sk-SK" smtClean="0"/>
              <a:t>16.10.2017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9C1A-6178-46C3-9A8C-1D057824BC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861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Zástupný symbol obrázka 3"/>
          <p:cNvPicPr>
            <a:picLocks noGrp="1" noChangeAspect="1"/>
          </p:cNvPicPr>
          <p:nvPr>
            <p:ph type="pic" sz="quarter" idx="6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" b="129"/>
          <a:stretch>
            <a:fillRect/>
          </a:stretch>
        </p:blipFill>
        <p:spPr>
          <a:xfrm rot="10800000">
            <a:off x="0" y="0"/>
            <a:ext cx="9144000" cy="6858000"/>
          </a:xfr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2924175" y="0"/>
            <a:ext cx="0" cy="6858000"/>
          </a:xfrm>
          <a:prstGeom prst="line">
            <a:avLst/>
          </a:prstGeom>
          <a:ln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30266" y="0"/>
            <a:ext cx="0" cy="6858000"/>
          </a:xfrm>
          <a:prstGeom prst="line">
            <a:avLst/>
          </a:prstGeom>
          <a:ln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ĺžnik 14"/>
          <p:cNvSpPr/>
          <p:nvPr/>
        </p:nvSpPr>
        <p:spPr>
          <a:xfrm>
            <a:off x="-1" y="4723526"/>
            <a:ext cx="4383741" cy="864096"/>
          </a:xfrm>
          <a:prstGeom prst="rect">
            <a:avLst/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808798" y="0"/>
            <a:ext cx="0" cy="6858000"/>
          </a:xfrm>
          <a:prstGeom prst="line">
            <a:avLst/>
          </a:prstGeom>
          <a:ln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85876" y="3429000"/>
            <a:ext cx="3326465" cy="2273300"/>
          </a:xfrm>
        </p:spPr>
        <p:txBody>
          <a:bodyPr/>
          <a:lstStyle/>
          <a:p>
            <a:r>
              <a:rPr lang="sk-SK" sz="6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Info</a:t>
            </a:r>
            <a:r>
              <a:rPr lang="sk-SK" sz="6000" b="1" dirty="0" err="1">
                <a:solidFill>
                  <a:schemeClr val="bg1"/>
                </a:solidFill>
              </a:rPr>
              <a:t>Gate</a:t>
            </a:r>
            <a:endParaRPr lang="en-US" sz="6000" dirty="0"/>
          </a:p>
        </p:txBody>
      </p:sp>
      <p:sp>
        <p:nvSpPr>
          <p:cNvPr id="5" name="Obdĺžnik 4"/>
          <p:cNvSpPr/>
          <p:nvPr/>
        </p:nvSpPr>
        <p:spPr>
          <a:xfrm>
            <a:off x="2949108" y="5702300"/>
            <a:ext cx="263562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Mgr. Pavol Špáni</a:t>
            </a:r>
            <a:br>
              <a:rPr lang="sk-SK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SVOP spol. s </a:t>
            </a:r>
            <a:r>
              <a:rPr lang="sk-SK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r.o</a:t>
            </a:r>
            <a:r>
              <a:rPr lang="sk-SK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cxnSp>
        <p:nvCxnSpPr>
          <p:cNvPr id="3" name="Rovná spojnica 2"/>
          <p:cNvCxnSpPr/>
          <p:nvPr/>
        </p:nvCxnSpPr>
        <p:spPr>
          <a:xfrm>
            <a:off x="0" y="4723526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>
            <a:off x="0" y="5586748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bdĺžnik 13">
            <a:extLst>
              <a:ext uri="{FF2B5EF4-FFF2-40B4-BE49-F238E27FC236}">
                <a16:creationId xmlns:a16="http://schemas.microsoft.com/office/drawing/2014/main" id="{0802FBA2-2492-48BA-892A-919FBC0C1712}"/>
              </a:ext>
            </a:extLst>
          </p:cNvPr>
          <p:cNvSpPr/>
          <p:nvPr/>
        </p:nvSpPr>
        <p:spPr>
          <a:xfrm>
            <a:off x="4354747" y="5032752"/>
            <a:ext cx="4210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Platforma pre čitateľov aj malé knižnice</a:t>
            </a:r>
          </a:p>
        </p:txBody>
      </p:sp>
    </p:spTree>
    <p:extLst>
      <p:ext uri="{BB962C8B-B14F-4D97-AF65-F5344CB8AC3E}">
        <p14:creationId xmlns:p14="http://schemas.microsoft.com/office/powerpoint/2010/main" val="9055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ovná spojnica 10"/>
          <p:cNvCxnSpPr/>
          <p:nvPr/>
        </p:nvCxnSpPr>
        <p:spPr>
          <a:xfrm>
            <a:off x="0" y="5079278"/>
            <a:ext cx="9144000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ĺžnik 11"/>
          <p:cNvSpPr/>
          <p:nvPr/>
        </p:nvSpPr>
        <p:spPr>
          <a:xfrm>
            <a:off x="2826311" y="4607647"/>
            <a:ext cx="3491378" cy="90487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600" b="1" dirty="0">
                <a:solidFill>
                  <a:schemeClr val="accent2">
                    <a:lumMod val="75000"/>
                  </a:schemeClr>
                </a:solidFill>
              </a:rPr>
              <a:t>www.InfoGate.sk</a:t>
            </a:r>
          </a:p>
        </p:txBody>
      </p:sp>
      <p:sp>
        <p:nvSpPr>
          <p:cNvPr id="13" name="Прямоугольник 13"/>
          <p:cNvSpPr/>
          <p:nvPr/>
        </p:nvSpPr>
        <p:spPr>
          <a:xfrm rot="16200000">
            <a:off x="2522078" y="-778044"/>
            <a:ext cx="45719" cy="5139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Nadpis 2"/>
          <p:cNvSpPr txBox="1">
            <a:spLocks/>
          </p:cNvSpPr>
          <p:nvPr/>
        </p:nvSpPr>
        <p:spPr>
          <a:xfrm>
            <a:off x="1059140" y="997344"/>
            <a:ext cx="6179859" cy="405328"/>
          </a:xfrm>
          <a:prstGeom prst="rect">
            <a:avLst/>
          </a:prstGeom>
        </p:spPr>
        <p:txBody>
          <a:bodyPr/>
          <a:lstStyle>
            <a:lvl1pPr algn="l" defTabSz="68573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300" kern="1200" spc="-113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Ďakujem za pozornosť</a:t>
            </a:r>
          </a:p>
          <a:p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SVOP spol. s r. o.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A0823A63-67F9-4D55-B078-AA124C498B63}"/>
              </a:ext>
            </a:extLst>
          </p:cNvPr>
          <p:cNvSpPr txBox="1"/>
          <p:nvPr/>
        </p:nvSpPr>
        <p:spPr>
          <a:xfrm>
            <a:off x="2760292" y="2985377"/>
            <a:ext cx="35573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Palo Špáni</a:t>
            </a:r>
            <a:br>
              <a:rPr lang="sk-SK" dirty="0"/>
            </a:br>
            <a:r>
              <a:rPr lang="sk-SK" dirty="0"/>
              <a:t>SVOP, spol. s r. o.</a:t>
            </a:r>
            <a:br>
              <a:rPr lang="sk-SK" dirty="0"/>
            </a:br>
            <a:br>
              <a:rPr lang="sk-SK" dirty="0"/>
            </a:br>
            <a:r>
              <a:rPr lang="sk-SK" dirty="0"/>
              <a:t>spani@svop.sk</a:t>
            </a:r>
            <a:br>
              <a:rPr lang="sk-SK" dirty="0"/>
            </a:br>
            <a:r>
              <a:rPr lang="sk-SK" dirty="0"/>
              <a:t>podpora@infogate.sk</a:t>
            </a:r>
          </a:p>
        </p:txBody>
      </p: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030AA89D-2A0F-4D5E-B3C5-2D789D92718D}"/>
              </a:ext>
            </a:extLst>
          </p:cNvPr>
          <p:cNvCxnSpPr>
            <a:cxnSpLocks/>
          </p:cNvCxnSpPr>
          <p:nvPr/>
        </p:nvCxnSpPr>
        <p:spPr>
          <a:xfrm>
            <a:off x="0" y="5983709"/>
            <a:ext cx="9144000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ĺžnik 7">
            <a:extLst>
              <a:ext uri="{FF2B5EF4-FFF2-40B4-BE49-F238E27FC236}">
                <a16:creationId xmlns:a16="http://schemas.microsoft.com/office/drawing/2014/main" id="{087938A3-63FB-4159-9FF5-959FB9B36004}"/>
              </a:ext>
            </a:extLst>
          </p:cNvPr>
          <p:cNvSpPr/>
          <p:nvPr/>
        </p:nvSpPr>
        <p:spPr>
          <a:xfrm>
            <a:off x="2297645" y="5695852"/>
            <a:ext cx="4548710" cy="57807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www.facebook.com/Infogatesubornykatalog</a:t>
            </a:r>
          </a:p>
        </p:txBody>
      </p:sp>
    </p:spTree>
    <p:extLst>
      <p:ext uri="{BB962C8B-B14F-4D97-AF65-F5344CB8AC3E}">
        <p14:creationId xmlns:p14="http://schemas.microsoft.com/office/powerpoint/2010/main" val="169930622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/>
          <p:nvPr/>
        </p:nvSpPr>
        <p:spPr>
          <a:xfrm>
            <a:off x="3225" y="0"/>
            <a:ext cx="2634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textu 1"/>
          <p:cNvSpPr>
            <a:spLocks noGrp="1"/>
          </p:cNvSpPr>
          <p:nvPr>
            <p:ph type="body" sz="quarter" idx="69"/>
          </p:nvPr>
        </p:nvSpPr>
        <p:spPr>
          <a:xfrm>
            <a:off x="1121285" y="1207328"/>
            <a:ext cx="2744391" cy="72310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slovenských knižníc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21285" y="961189"/>
            <a:ext cx="3871339" cy="492279"/>
          </a:xfrm>
        </p:spPr>
        <p:txBody>
          <a:bodyPr>
            <a:noAutofit/>
          </a:bodyPr>
          <a:lstStyle/>
          <a:p>
            <a:r>
              <a:rPr lang="sk-SK" b="1" dirty="0"/>
              <a:t>InfoGate katalóg kníh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7445829" y="0"/>
            <a:ext cx="169817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2" name="Rovná spojnica 11"/>
          <p:cNvCxnSpPr/>
          <p:nvPr/>
        </p:nvCxnSpPr>
        <p:spPr>
          <a:xfrm>
            <a:off x="7164614" y="3175795"/>
            <a:ext cx="19304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7164614" y="5653090"/>
            <a:ext cx="19304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/>
          <p:nvPr/>
        </p:nvSpPr>
        <p:spPr>
          <a:xfrm rot="16200000">
            <a:off x="1917512" y="-173477"/>
            <a:ext cx="45719" cy="3930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50E24B2A-E937-44B5-9B10-A9DF052DF5B1}"/>
              </a:ext>
            </a:extLst>
          </p:cNvPr>
          <p:cNvGraphicFramePr/>
          <p:nvPr>
            <p:extLst/>
          </p:nvPr>
        </p:nvGraphicFramePr>
        <p:xfrm>
          <a:off x="2355957" y="458636"/>
          <a:ext cx="8248958" cy="5723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" name="Obrázok 18">
            <a:extLst>
              <a:ext uri="{FF2B5EF4-FFF2-40B4-BE49-F238E27FC236}">
                <a16:creationId xmlns:a16="http://schemas.microsoft.com/office/drawing/2014/main" id="{F0FE5E5B-34E3-4F4E-8B08-EE47DE9799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46" y="2738769"/>
            <a:ext cx="4720590" cy="2832354"/>
          </a:xfrm>
          <a:prstGeom prst="rect">
            <a:avLst/>
          </a:prstGeom>
        </p:spPr>
      </p:pic>
      <p:sp>
        <p:nvSpPr>
          <p:cNvPr id="20" name="Nadpis 2">
            <a:extLst>
              <a:ext uri="{FF2B5EF4-FFF2-40B4-BE49-F238E27FC236}">
                <a16:creationId xmlns:a16="http://schemas.microsoft.com/office/drawing/2014/main" id="{C1E16D52-013C-4D1C-9325-8DB3CF6659A6}"/>
              </a:ext>
            </a:extLst>
          </p:cNvPr>
          <p:cNvSpPr txBox="1">
            <a:spLocks/>
          </p:cNvSpPr>
          <p:nvPr/>
        </p:nvSpPr>
        <p:spPr>
          <a:xfrm>
            <a:off x="1021485" y="2088461"/>
            <a:ext cx="2970851" cy="492279"/>
          </a:xfrm>
          <a:prstGeom prst="rect">
            <a:avLst/>
          </a:prstGeom>
        </p:spPr>
        <p:txBody>
          <a:bodyPr vert="horz" lIns="91440" tIns="0" rIns="91440" bIns="9144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www.infogate.sk</a:t>
            </a:r>
          </a:p>
        </p:txBody>
      </p:sp>
      <p:sp>
        <p:nvSpPr>
          <p:cNvPr id="8" name="Obdĺžnik 7"/>
          <p:cNvSpPr/>
          <p:nvPr/>
        </p:nvSpPr>
        <p:spPr>
          <a:xfrm>
            <a:off x="4203058" y="2758509"/>
            <a:ext cx="3137448" cy="83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sk-SK" b="1" dirty="0"/>
              <a:t>Obsah prezentácie</a:t>
            </a:r>
            <a:endParaRPr lang="sk-SK" dirty="0"/>
          </a:p>
          <a:p>
            <a:pPr algn="ctr"/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4203058" y="4882624"/>
            <a:ext cx="3137448" cy="1566333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InfoGate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Moja knižnica (</a:t>
            </a:r>
            <a:r>
              <a:rPr lang="sk-SK" dirty="0" err="1"/>
              <a:t>MyLib</a:t>
            </a:r>
            <a:r>
              <a:rPr lang="sk-SK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Systém pre malé knižnice (BibLib)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Ukážky z prostredia</a:t>
            </a:r>
          </a:p>
        </p:txBody>
      </p:sp>
    </p:spTree>
    <p:extLst>
      <p:ext uri="{BB962C8B-B14F-4D97-AF65-F5344CB8AC3E}">
        <p14:creationId xmlns:p14="http://schemas.microsoft.com/office/powerpoint/2010/main" val="27161235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13">
            <a:extLst>
              <a:ext uri="{FF2B5EF4-FFF2-40B4-BE49-F238E27FC236}">
                <a16:creationId xmlns:a16="http://schemas.microsoft.com/office/drawing/2014/main" id="{05E97ACB-4AC5-4707-8383-421956BA9F1F}"/>
              </a:ext>
            </a:extLst>
          </p:cNvPr>
          <p:cNvSpPr/>
          <p:nvPr/>
        </p:nvSpPr>
        <p:spPr>
          <a:xfrm rot="16200000" flipV="1">
            <a:off x="4009242" y="3406140"/>
            <a:ext cx="6858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225" y="0"/>
            <a:ext cx="2634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textu 1"/>
          <p:cNvSpPr>
            <a:spLocks noGrp="1"/>
          </p:cNvSpPr>
          <p:nvPr>
            <p:ph type="body" sz="quarter" idx="69"/>
          </p:nvPr>
        </p:nvSpPr>
        <p:spPr>
          <a:xfrm>
            <a:off x="1121285" y="1207328"/>
            <a:ext cx="2744391" cy="72310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slovenských knižníc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21285" y="961189"/>
            <a:ext cx="3871339" cy="492279"/>
          </a:xfrm>
        </p:spPr>
        <p:txBody>
          <a:bodyPr>
            <a:noAutofit/>
          </a:bodyPr>
          <a:lstStyle/>
          <a:p>
            <a:r>
              <a:rPr lang="sk-SK" b="1" dirty="0"/>
              <a:t>InfoGate katalóg kníh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7445829" y="0"/>
            <a:ext cx="169817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5965497" y="3358551"/>
            <a:ext cx="2409915" cy="128785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 anchorCtr="1"/>
          <a:lstStyle/>
          <a:p>
            <a:r>
              <a:rPr lang="sk-SK" sz="1400" b="1" dirty="0"/>
              <a:t>Zapojených 32 knižníc, 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sk-SK" sz="1400" b="1" dirty="0"/>
              <a:t>z toho: 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b="1" dirty="0"/>
              <a:t>17</a:t>
            </a:r>
            <a:r>
              <a:rPr lang="sk-SK" sz="1400" dirty="0"/>
              <a:t> akademických / </a:t>
            </a:r>
            <a:r>
              <a:rPr lang="sk-SK" sz="1400" dirty="0" err="1"/>
              <a:t>špec</a:t>
            </a:r>
            <a:r>
              <a:rPr lang="sk-SK" sz="1400" dirty="0"/>
              <a:t>.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b="1" dirty="0"/>
              <a:t>15</a:t>
            </a:r>
            <a:r>
              <a:rPr lang="sk-SK" sz="1400" dirty="0"/>
              <a:t> verejných</a:t>
            </a:r>
          </a:p>
        </p:txBody>
      </p:sp>
      <p:sp>
        <p:nvSpPr>
          <p:cNvPr id="9" name="Obdĺžnik 8"/>
          <p:cNvSpPr/>
          <p:nvPr/>
        </p:nvSpPr>
        <p:spPr>
          <a:xfrm>
            <a:off x="5973509" y="4948015"/>
            <a:ext cx="2409915" cy="112889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1400" b="1" dirty="0"/>
              <a:t>1.400.000</a:t>
            </a:r>
            <a:r>
              <a:rPr lang="sk-SK" sz="1400" dirty="0"/>
              <a:t> bibliografických záznamov získaných z knižníc, z toho</a:t>
            </a:r>
          </a:p>
          <a:p>
            <a:r>
              <a:rPr lang="sk-SK" sz="1400" dirty="0"/>
              <a:t>800.000 jedinečných titulov</a:t>
            </a:r>
          </a:p>
        </p:txBody>
      </p:sp>
      <p:sp>
        <p:nvSpPr>
          <p:cNvPr id="16" name="Прямоугольник 13"/>
          <p:cNvSpPr/>
          <p:nvPr/>
        </p:nvSpPr>
        <p:spPr>
          <a:xfrm rot="16200000">
            <a:off x="1917512" y="-173477"/>
            <a:ext cx="45719" cy="3930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8DE88BC8-4ECF-4017-BEC1-9D464E74848D}"/>
              </a:ext>
            </a:extLst>
          </p:cNvPr>
          <p:cNvSpPr txBox="1"/>
          <p:nvPr/>
        </p:nvSpPr>
        <p:spPr>
          <a:xfrm>
            <a:off x="484344" y="2028113"/>
            <a:ext cx="48482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Čo je InfoGate?</a:t>
            </a:r>
          </a:p>
          <a:p>
            <a:r>
              <a:rPr lang="sk-SK" b="1" dirty="0"/>
              <a:t>Súborná databáza knižných titulov umožňujúca prehľadávať jedným dotazom 32 knižničných katalógov </a:t>
            </a:r>
          </a:p>
          <a:p>
            <a:endParaRPr lang="sk-SK" dirty="0"/>
          </a:p>
          <a:p>
            <a:r>
              <a:rPr lang="sk-SK" b="1" dirty="0"/>
              <a:t>Ciele projektu zamerané na knižnice</a:t>
            </a:r>
            <a:br>
              <a:rPr lang="sk-SK" dirty="0"/>
            </a:b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Vybudovať </a:t>
            </a: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slovenskú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bibliografickú databázu s navigáciou do </a:t>
            </a:r>
            <a:r>
              <a:rPr lang="sk-S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OPACov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zapojených knižníc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Zapojiť čo najviac knižníc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Zvýšiť počet používateľov a návštevníkov knižníc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Zobrazovať dostupnosť kusov vyhľadaných titulov</a:t>
            </a:r>
          </a:p>
          <a:p>
            <a:endParaRPr lang="sk-SK" dirty="0"/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AE73ACAC-2816-451E-8230-9F34F221A7A0}"/>
              </a:ext>
            </a:extLst>
          </p:cNvPr>
          <p:cNvSpPr/>
          <p:nvPr/>
        </p:nvSpPr>
        <p:spPr>
          <a:xfrm>
            <a:off x="5965498" y="2247544"/>
            <a:ext cx="2409915" cy="80939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 anchorCtr="1"/>
          <a:lstStyle/>
          <a:p>
            <a:r>
              <a:rPr lang="sk-SK" sz="1400" b="1" dirty="0"/>
              <a:t>Podobné projekty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KIS3G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Knihovny.cz</a:t>
            </a:r>
          </a:p>
        </p:txBody>
      </p:sp>
    </p:spTree>
    <p:extLst>
      <p:ext uri="{BB962C8B-B14F-4D97-AF65-F5344CB8AC3E}">
        <p14:creationId xmlns:p14="http://schemas.microsoft.com/office/powerpoint/2010/main" val="3327524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3225" y="0"/>
            <a:ext cx="2634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1059140" y="997344"/>
            <a:ext cx="6179859" cy="405328"/>
          </a:xfrm>
          <a:prstGeom prst="rect">
            <a:avLst/>
          </a:prstGeom>
        </p:spPr>
        <p:txBody>
          <a:bodyPr/>
          <a:lstStyle>
            <a:lvl1pPr algn="l" defTabSz="68573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300" kern="1200" spc="-113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Ciele</a:t>
            </a:r>
            <a:endParaRPr lang="sk-SK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7445829" y="0"/>
            <a:ext cx="169817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6"/>
          <a:stretch/>
        </p:blipFill>
        <p:spPr>
          <a:xfrm>
            <a:off x="4867441" y="3784513"/>
            <a:ext cx="3485251" cy="2455566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397" y="3565821"/>
            <a:ext cx="4991603" cy="2853346"/>
          </a:xfrm>
          <a:prstGeom prst="rect">
            <a:avLst/>
          </a:prstGeom>
        </p:spPr>
      </p:pic>
      <p:sp>
        <p:nvSpPr>
          <p:cNvPr id="11" name="Прямоугольник 13"/>
          <p:cNvSpPr/>
          <p:nvPr/>
        </p:nvSpPr>
        <p:spPr>
          <a:xfrm rot="16200000">
            <a:off x="2196414" y="-457725"/>
            <a:ext cx="51062" cy="44939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084812" y="1359558"/>
            <a:ext cx="3452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zamerané na používateľov</a:t>
            </a:r>
          </a:p>
        </p:txBody>
      </p:sp>
      <p:cxnSp>
        <p:nvCxnSpPr>
          <p:cNvPr id="17" name="Rovná spojnica 16"/>
          <p:cNvCxnSpPr>
            <a:cxnSpLocks/>
            <a:endCxn id="18" idx="1"/>
          </p:cNvCxnSpPr>
          <p:nvPr/>
        </p:nvCxnSpPr>
        <p:spPr>
          <a:xfrm>
            <a:off x="0" y="3076707"/>
            <a:ext cx="74433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ĺžnik 17"/>
          <p:cNvSpPr/>
          <p:nvPr/>
        </p:nvSpPr>
        <p:spPr>
          <a:xfrm>
            <a:off x="744331" y="2841697"/>
            <a:ext cx="2640698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Hodnotenia a komentáre</a:t>
            </a:r>
          </a:p>
        </p:txBody>
      </p:sp>
      <p:cxnSp>
        <p:nvCxnSpPr>
          <p:cNvPr id="19" name="Rovná spojnica 18"/>
          <p:cNvCxnSpPr>
            <a:cxnSpLocks/>
            <a:endCxn id="20" idx="1"/>
          </p:cNvCxnSpPr>
          <p:nvPr/>
        </p:nvCxnSpPr>
        <p:spPr>
          <a:xfrm>
            <a:off x="0" y="3728462"/>
            <a:ext cx="744331" cy="326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ĺžnik 19"/>
          <p:cNvSpPr/>
          <p:nvPr/>
        </p:nvSpPr>
        <p:spPr>
          <a:xfrm>
            <a:off x="744331" y="3496719"/>
            <a:ext cx="2452646" cy="4700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Odporúčania literatúry</a:t>
            </a:r>
          </a:p>
        </p:txBody>
      </p:sp>
      <p:cxnSp>
        <p:nvCxnSpPr>
          <p:cNvPr id="21" name="Rovná spojnica 20"/>
          <p:cNvCxnSpPr>
            <a:cxnSpLocks/>
            <a:endCxn id="22" idx="1"/>
          </p:cNvCxnSpPr>
          <p:nvPr/>
        </p:nvCxnSpPr>
        <p:spPr>
          <a:xfrm>
            <a:off x="0" y="5693903"/>
            <a:ext cx="74433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ĺžnik 21"/>
          <p:cNvSpPr/>
          <p:nvPr/>
        </p:nvSpPr>
        <p:spPr>
          <a:xfrm>
            <a:off x="744331" y="5458893"/>
            <a:ext cx="2321925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Obálky kníh a anotácie</a:t>
            </a:r>
          </a:p>
        </p:txBody>
      </p:sp>
      <p:cxnSp>
        <p:nvCxnSpPr>
          <p:cNvPr id="23" name="Rovná spojnica 22"/>
          <p:cNvCxnSpPr>
            <a:cxnSpLocks/>
          </p:cNvCxnSpPr>
          <p:nvPr/>
        </p:nvCxnSpPr>
        <p:spPr>
          <a:xfrm>
            <a:off x="-25054" y="6347960"/>
            <a:ext cx="777447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ĺžnik 23"/>
          <p:cNvSpPr/>
          <p:nvPr/>
        </p:nvSpPr>
        <p:spPr>
          <a:xfrm>
            <a:off x="744331" y="4804835"/>
            <a:ext cx="3540953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Širší kontext (videá, zvukové ukážky)</a:t>
            </a:r>
          </a:p>
        </p:txBody>
      </p:sp>
      <p:cxnSp>
        <p:nvCxnSpPr>
          <p:cNvPr id="36" name="Rovná spojnica 35"/>
          <p:cNvCxnSpPr>
            <a:cxnSpLocks/>
            <a:endCxn id="37" idx="1"/>
          </p:cNvCxnSpPr>
          <p:nvPr/>
        </p:nvCxnSpPr>
        <p:spPr>
          <a:xfrm>
            <a:off x="-16463" y="4385787"/>
            <a:ext cx="760486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ĺžnik 36"/>
          <p:cNvSpPr/>
          <p:nvPr/>
        </p:nvSpPr>
        <p:spPr>
          <a:xfrm>
            <a:off x="744023" y="4150777"/>
            <a:ext cx="3010321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Recenzie a aktivity s knihou</a:t>
            </a:r>
          </a:p>
        </p:txBody>
      </p:sp>
      <p:cxnSp>
        <p:nvCxnSpPr>
          <p:cNvPr id="40" name="Rovná spojnica 39"/>
          <p:cNvCxnSpPr>
            <a:cxnSpLocks/>
            <a:endCxn id="24" idx="1"/>
          </p:cNvCxnSpPr>
          <p:nvPr/>
        </p:nvCxnSpPr>
        <p:spPr>
          <a:xfrm>
            <a:off x="-16463" y="5035355"/>
            <a:ext cx="760794" cy="449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ĺžnik 44"/>
          <p:cNvSpPr/>
          <p:nvPr/>
        </p:nvSpPr>
        <p:spPr>
          <a:xfrm>
            <a:off x="744023" y="6112951"/>
            <a:ext cx="2162050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Moja knižnica</a:t>
            </a:r>
          </a:p>
        </p:txBody>
      </p:sp>
      <p:sp>
        <p:nvSpPr>
          <p:cNvPr id="25" name="BlokTextu 24">
            <a:extLst>
              <a:ext uri="{FF2B5EF4-FFF2-40B4-BE49-F238E27FC236}">
                <a16:creationId xmlns:a16="http://schemas.microsoft.com/office/drawing/2014/main" id="{27D890BE-6FA9-484E-A4D5-9469E493A4DE}"/>
              </a:ext>
            </a:extLst>
          </p:cNvPr>
          <p:cNvSpPr txBox="1"/>
          <p:nvPr/>
        </p:nvSpPr>
        <p:spPr>
          <a:xfrm>
            <a:off x="332761" y="2086371"/>
            <a:ext cx="6815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Stať sa komunitným portálom</a:t>
            </a:r>
          </a:p>
          <a:p>
            <a:r>
              <a:rPr lang="sk-SK" b="1" dirty="0"/>
              <a:t>(Oproti bežnému OPACu) ponúkať okrem bibliografického záznamu aj: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740163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1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1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1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1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4" grpId="0" animBg="1"/>
      <p:bldP spid="37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13">
            <a:extLst>
              <a:ext uri="{FF2B5EF4-FFF2-40B4-BE49-F238E27FC236}">
                <a16:creationId xmlns:a16="http://schemas.microsoft.com/office/drawing/2014/main" id="{05E97ACB-4AC5-4707-8383-421956BA9F1F}"/>
              </a:ext>
            </a:extLst>
          </p:cNvPr>
          <p:cNvSpPr/>
          <p:nvPr/>
        </p:nvSpPr>
        <p:spPr>
          <a:xfrm rot="16200000" flipV="1">
            <a:off x="4009242" y="3406140"/>
            <a:ext cx="6858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225" y="0"/>
            <a:ext cx="2634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textu 1"/>
          <p:cNvSpPr>
            <a:spLocks noGrp="1"/>
          </p:cNvSpPr>
          <p:nvPr>
            <p:ph type="body" sz="quarter" idx="69"/>
          </p:nvPr>
        </p:nvSpPr>
        <p:spPr>
          <a:xfrm>
            <a:off x="1121285" y="1207328"/>
            <a:ext cx="2744391" cy="72310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Súkromný katalóg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21285" y="961189"/>
            <a:ext cx="3871339" cy="492279"/>
          </a:xfrm>
        </p:spPr>
        <p:txBody>
          <a:bodyPr>
            <a:noAutofit/>
          </a:bodyPr>
          <a:lstStyle/>
          <a:p>
            <a:r>
              <a:rPr lang="sk-SK" b="1" dirty="0"/>
              <a:t>Moja knižnica (</a:t>
            </a:r>
            <a:r>
              <a:rPr lang="sk-SK" b="1" dirty="0" err="1"/>
              <a:t>MyLib</a:t>
            </a:r>
            <a:r>
              <a:rPr lang="sk-SK" b="1" dirty="0"/>
              <a:t>)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7445829" y="0"/>
            <a:ext cx="169817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5965497" y="4811283"/>
            <a:ext cx="2409915" cy="112889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1400" b="1" dirty="0"/>
              <a:t>Prehľad stavov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/>
              <a:t>Moje hodnotenia kníh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dirty="0"/>
              <a:t>Mnou pridané komentáre</a:t>
            </a:r>
          </a:p>
        </p:txBody>
      </p:sp>
      <p:sp>
        <p:nvSpPr>
          <p:cNvPr id="16" name="Прямоугольник 13"/>
          <p:cNvSpPr/>
          <p:nvPr/>
        </p:nvSpPr>
        <p:spPr>
          <a:xfrm rot="16200000">
            <a:off x="1917512" y="-173477"/>
            <a:ext cx="45719" cy="3930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8DE88BC8-4ECF-4017-BEC1-9D464E74848D}"/>
              </a:ext>
            </a:extLst>
          </p:cNvPr>
          <p:cNvSpPr txBox="1"/>
          <p:nvPr/>
        </p:nvSpPr>
        <p:spPr>
          <a:xfrm>
            <a:off x="484344" y="2028113"/>
            <a:ext cx="524814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Čo je </a:t>
            </a:r>
            <a:r>
              <a:rPr lang="sk-SK" sz="2400" b="1" dirty="0" err="1"/>
              <a:t>MyLIB</a:t>
            </a:r>
            <a:r>
              <a:rPr lang="sk-SK" sz="2400" b="1" dirty="0"/>
              <a:t>?</a:t>
            </a:r>
          </a:p>
          <a:p>
            <a:r>
              <a:rPr lang="sk-SK" b="1" dirty="0"/>
              <a:t>Funkčná nadstavba katalógu InfoGate určená jednotlivcom, ktorí chcú mať poriadok </a:t>
            </a:r>
            <a:br>
              <a:rPr lang="sk-SK" b="1" dirty="0"/>
            </a:br>
            <a:r>
              <a:rPr lang="sk-SK" b="1" dirty="0"/>
              <a:t>v prečítaných / vlastnených knihách</a:t>
            </a:r>
          </a:p>
          <a:p>
            <a:endParaRPr lang="sk-SK" dirty="0"/>
          </a:p>
          <a:p>
            <a:r>
              <a:rPr lang="sk-SK" b="1" dirty="0"/>
              <a:t>Funkcie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Tvorba vlastnej zbierky záznamov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Prebratie záznamu z InfoGate na 2 kliky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Vytvorenie záznamu vyplnením formuláru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Evidencia čitateľskej 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Zápis detailov 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(miesto uloženia, kategória, poznámka)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Jednoduché výpožičky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Požičal som (komu, kedy, dokedy, história)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Požičali mne</a:t>
            </a: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AE73ACAC-2816-451E-8230-9F34F221A7A0}"/>
              </a:ext>
            </a:extLst>
          </p:cNvPr>
          <p:cNvSpPr/>
          <p:nvPr/>
        </p:nvSpPr>
        <p:spPr>
          <a:xfrm>
            <a:off x="5965498" y="1769088"/>
            <a:ext cx="2409915" cy="274309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 anchorCtr="1"/>
          <a:lstStyle/>
          <a:p>
            <a:r>
              <a:rPr lang="sk-SK" sz="1400" b="1" dirty="0"/>
              <a:t>Zápis a filtrovanie stavov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Čítam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Čítal som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Chcem čítať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Vlastním / vlastnil som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Chcem vlastniť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sk-SK" sz="1400" dirty="0"/>
          </a:p>
          <a:p>
            <a:pPr marL="285750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Moje výpožičky</a:t>
            </a:r>
          </a:p>
          <a:p>
            <a:pPr marL="742950" lvl="1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Požičal som</a:t>
            </a:r>
          </a:p>
          <a:p>
            <a:pPr marL="742950" lvl="1" indent="-2857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sk-SK" sz="1400" dirty="0"/>
              <a:t>Mal som požičané</a:t>
            </a:r>
          </a:p>
        </p:txBody>
      </p:sp>
    </p:spTree>
    <p:extLst>
      <p:ext uri="{BB962C8B-B14F-4D97-AF65-F5344CB8AC3E}">
        <p14:creationId xmlns:p14="http://schemas.microsoft.com/office/powerpoint/2010/main" val="85272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/>
          <p:nvPr/>
        </p:nvSpPr>
        <p:spPr>
          <a:xfrm>
            <a:off x="3225" y="0"/>
            <a:ext cx="2634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textu 1"/>
          <p:cNvSpPr>
            <a:spLocks noGrp="1"/>
          </p:cNvSpPr>
          <p:nvPr>
            <p:ph type="body" sz="quarter" idx="69"/>
          </p:nvPr>
        </p:nvSpPr>
        <p:spPr>
          <a:xfrm>
            <a:off x="1121285" y="1207328"/>
            <a:ext cx="2744391" cy="72310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Systém zdarma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21285" y="961189"/>
            <a:ext cx="5826446" cy="492279"/>
          </a:xfrm>
        </p:spPr>
        <p:txBody>
          <a:bodyPr>
            <a:noAutofit/>
          </a:bodyPr>
          <a:lstStyle/>
          <a:p>
            <a:r>
              <a:rPr lang="sk-SK" b="1" dirty="0"/>
              <a:t>Pre malé knižnice (BibLib)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6947731" y="0"/>
            <a:ext cx="219626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6404624" y="2224957"/>
            <a:ext cx="2409915" cy="114546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/>
              <a:t>Spolky a nadácie</a:t>
            </a:r>
          </a:p>
          <a:p>
            <a:pPr algn="ctr"/>
            <a:r>
              <a:rPr lang="sk-SK" sz="1400" b="1" dirty="0"/>
              <a:t>Firmy a inštitúcie</a:t>
            </a:r>
          </a:p>
          <a:p>
            <a:pPr algn="ctr"/>
            <a:r>
              <a:rPr lang="sk-SK" sz="1400" b="1" dirty="0"/>
              <a:t>Školy a škôlky</a:t>
            </a:r>
          </a:p>
          <a:p>
            <a:pPr algn="ctr"/>
            <a:r>
              <a:rPr lang="sk-SK" sz="1400" b="1" dirty="0"/>
              <a:t>Obecné knižnice</a:t>
            </a:r>
            <a:endParaRPr lang="sk-SK" sz="1400" dirty="0"/>
          </a:p>
        </p:txBody>
      </p:sp>
      <p:sp>
        <p:nvSpPr>
          <p:cNvPr id="16" name="Прямоугольник 13"/>
          <p:cNvSpPr/>
          <p:nvPr/>
        </p:nvSpPr>
        <p:spPr>
          <a:xfrm rot="16200000">
            <a:off x="1917512" y="-173477"/>
            <a:ext cx="45719" cy="3930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8DE88BC8-4ECF-4017-BEC1-9D464E74848D}"/>
              </a:ext>
            </a:extLst>
          </p:cNvPr>
          <p:cNvSpPr txBox="1"/>
          <p:nvPr/>
        </p:nvSpPr>
        <p:spPr>
          <a:xfrm>
            <a:off x="484344" y="2028113"/>
            <a:ext cx="52481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Čo je BibLib?</a:t>
            </a:r>
          </a:p>
          <a:p>
            <a:r>
              <a:rPr lang="sk-SK" b="1" dirty="0"/>
              <a:t>Funkčná nadstavba katalógu InfoGate určená inštitúciám, ktoré chcú spracovať svoj fond v systéme a automatizovať proces výpožičiek. </a:t>
            </a:r>
          </a:p>
          <a:p>
            <a:endParaRPr lang="sk-SK" dirty="0"/>
          </a:p>
          <a:p>
            <a:r>
              <a:rPr lang="sk-SK" b="1" dirty="0"/>
              <a:t>Funkcie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Tvorba vlastnej zbierky záznamov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Prebratie záznamu z InfoGate na 2 kliky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Vytvorenie záznamu vyplnením formuláru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Zápis detailov </a:t>
            </a: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(miesto uloženia, kategória, poznámka)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Jednoduché výpožičky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Komu, kedy, dokedy, história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Online katalóg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Stránka knižnice so základnými údajmi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Knižnica sa stáva súčasťou InfoGate</a:t>
            </a: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AE73ACAC-2816-451E-8230-9F34F221A7A0}"/>
              </a:ext>
            </a:extLst>
          </p:cNvPr>
          <p:cNvSpPr/>
          <p:nvPr/>
        </p:nvSpPr>
        <p:spPr>
          <a:xfrm>
            <a:off x="6404624" y="1861524"/>
            <a:ext cx="2409915" cy="33317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 anchorCtr="1"/>
          <a:lstStyle/>
          <a:p>
            <a:r>
              <a:rPr lang="sk-SK" b="1" dirty="0"/>
              <a:t>Určené pre</a:t>
            </a:r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9EB5EF55-E18A-44A5-A6F2-BFD869BFF24E}"/>
              </a:ext>
            </a:extLst>
          </p:cNvPr>
          <p:cNvSpPr/>
          <p:nvPr/>
        </p:nvSpPr>
        <p:spPr>
          <a:xfrm>
            <a:off x="5732485" y="3528079"/>
            <a:ext cx="3097646" cy="5281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 anchorCtr="1"/>
          <a:lstStyle/>
          <a:p>
            <a:r>
              <a:rPr lang="sk-SK" sz="1600" b="1" dirty="0"/>
              <a:t>Aj bez profesionálneho knihovníka</a:t>
            </a:r>
          </a:p>
        </p:txBody>
      </p: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7E6942DD-2B9A-448A-95DD-2636AE8ECBEE}"/>
              </a:ext>
            </a:extLst>
          </p:cNvPr>
          <p:cNvCxnSpPr>
            <a:stCxn id="22" idx="3"/>
          </p:cNvCxnSpPr>
          <p:nvPr/>
        </p:nvCxnSpPr>
        <p:spPr>
          <a:xfrm>
            <a:off x="8814539" y="2028113"/>
            <a:ext cx="32946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>
            <a:extLst>
              <a:ext uri="{FF2B5EF4-FFF2-40B4-BE49-F238E27FC236}">
                <a16:creationId xmlns:a16="http://schemas.microsoft.com/office/drawing/2014/main" id="{4F8AE50D-FD82-40DC-8A63-7C496947E260}"/>
              </a:ext>
            </a:extLst>
          </p:cNvPr>
          <p:cNvCxnSpPr/>
          <p:nvPr/>
        </p:nvCxnSpPr>
        <p:spPr>
          <a:xfrm>
            <a:off x="8814539" y="2718898"/>
            <a:ext cx="32946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BE390CF2-7089-4A6B-BCE5-B044805EBB13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8830131" y="3792152"/>
            <a:ext cx="31386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747268B2-866F-466C-9DFD-1B66758AFE74}"/>
              </a:ext>
            </a:extLst>
          </p:cNvPr>
          <p:cNvCxnSpPr/>
          <p:nvPr/>
        </p:nvCxnSpPr>
        <p:spPr>
          <a:xfrm>
            <a:off x="8830130" y="4439730"/>
            <a:ext cx="32946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ĺžnik 20">
            <a:extLst>
              <a:ext uri="{FF2B5EF4-FFF2-40B4-BE49-F238E27FC236}">
                <a16:creationId xmlns:a16="http://schemas.microsoft.com/office/drawing/2014/main" id="{2975613E-C111-49AC-8244-1B1C4F0005D3}"/>
              </a:ext>
            </a:extLst>
          </p:cNvPr>
          <p:cNvSpPr/>
          <p:nvPr/>
        </p:nvSpPr>
        <p:spPr>
          <a:xfrm>
            <a:off x="6292028" y="4175657"/>
            <a:ext cx="2538102" cy="528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 anchorCtr="1"/>
          <a:lstStyle/>
          <a:p>
            <a:r>
              <a:rPr lang="sk-SK" b="1" dirty="0"/>
              <a:t>Zdarma</a:t>
            </a:r>
          </a:p>
        </p:txBody>
      </p:sp>
    </p:spTree>
    <p:extLst>
      <p:ext uri="{BB962C8B-B14F-4D97-AF65-F5344CB8AC3E}">
        <p14:creationId xmlns:p14="http://schemas.microsoft.com/office/powerpoint/2010/main" val="3855094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21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3225" y="0"/>
            <a:ext cx="2634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" y="2824075"/>
            <a:ext cx="4766282" cy="3037763"/>
          </a:xfrm>
          <a:prstGeom prst="rect">
            <a:avLst/>
          </a:prstGeom>
        </p:spPr>
      </p:pic>
      <p:sp>
        <p:nvSpPr>
          <p:cNvPr id="5" name="Zástupný symbol čísla snímky 3"/>
          <p:cNvSpPr>
            <a:spLocks noGrp="1"/>
          </p:cNvSpPr>
          <p:nvPr>
            <p:ph type="sldNum" sz="quarter" idx="4"/>
          </p:nvPr>
        </p:nvSpPr>
        <p:spPr>
          <a:xfrm>
            <a:off x="8182763" y="458636"/>
            <a:ext cx="385301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Zástupný symbol čísla snímky 8"/>
          <p:cNvSpPr txBox="1">
            <a:spLocks/>
          </p:cNvSpPr>
          <p:nvPr/>
        </p:nvSpPr>
        <p:spPr>
          <a:xfrm>
            <a:off x="8182763" y="458636"/>
            <a:ext cx="385301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602" b="1" kern="1200">
                <a:solidFill>
                  <a:schemeClr val="tx1">
                    <a:alpha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Nadpis 2"/>
          <p:cNvSpPr txBox="1">
            <a:spLocks/>
          </p:cNvSpPr>
          <p:nvPr/>
        </p:nvSpPr>
        <p:spPr>
          <a:xfrm>
            <a:off x="1059140" y="997344"/>
            <a:ext cx="6179859" cy="405328"/>
          </a:xfrm>
          <a:prstGeom prst="rect">
            <a:avLst/>
          </a:prstGeom>
        </p:spPr>
        <p:txBody>
          <a:bodyPr/>
          <a:lstStyle>
            <a:lvl1pPr algn="l" defTabSz="68573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300" kern="1200" spc="-113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Partneri projektu</a:t>
            </a:r>
          </a:p>
          <a:p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InfoGate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7445829" y="0"/>
            <a:ext cx="169817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390" y="2542731"/>
            <a:ext cx="6781800" cy="3876675"/>
          </a:xfrm>
          <a:prstGeom prst="rect">
            <a:avLst/>
          </a:prstGeom>
        </p:spPr>
      </p:pic>
      <p:cxnSp>
        <p:nvCxnSpPr>
          <p:cNvPr id="13" name="Rovná spojnica 12"/>
          <p:cNvCxnSpPr>
            <a:cxnSpLocks/>
          </p:cNvCxnSpPr>
          <p:nvPr/>
        </p:nvCxnSpPr>
        <p:spPr>
          <a:xfrm>
            <a:off x="8772726" y="2242768"/>
            <a:ext cx="371834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>
          <a:xfrm>
            <a:off x="5384347" y="1983934"/>
            <a:ext cx="3388379" cy="51766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Mapakniznic.sk</a:t>
            </a:r>
          </a:p>
        </p:txBody>
      </p:sp>
      <p:cxnSp>
        <p:nvCxnSpPr>
          <p:cNvPr id="15" name="Rovná spojnica 14"/>
          <p:cNvCxnSpPr>
            <a:cxnSpLocks/>
          </p:cNvCxnSpPr>
          <p:nvPr/>
        </p:nvCxnSpPr>
        <p:spPr>
          <a:xfrm>
            <a:off x="8041511" y="3524571"/>
            <a:ext cx="1125509" cy="771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>
            <a:cxnSpLocks/>
          </p:cNvCxnSpPr>
          <p:nvPr/>
        </p:nvCxnSpPr>
        <p:spPr>
          <a:xfrm>
            <a:off x="8166331" y="4126123"/>
            <a:ext cx="984257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8984474" y="4734968"/>
            <a:ext cx="15809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ĺžnik 23"/>
          <p:cNvSpPr/>
          <p:nvPr/>
        </p:nvSpPr>
        <p:spPr>
          <a:xfrm>
            <a:off x="7067995" y="4494357"/>
            <a:ext cx="1916479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Knižné červy</a:t>
            </a:r>
          </a:p>
        </p:txBody>
      </p:sp>
      <p:sp>
        <p:nvSpPr>
          <p:cNvPr id="46" name="Прямоугольник 13"/>
          <p:cNvSpPr/>
          <p:nvPr/>
        </p:nvSpPr>
        <p:spPr>
          <a:xfrm rot="16200000">
            <a:off x="2787461" y="-1069484"/>
            <a:ext cx="43200" cy="56682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Obdĺžnik 49"/>
          <p:cNvSpPr/>
          <p:nvPr/>
        </p:nvSpPr>
        <p:spPr>
          <a:xfrm>
            <a:off x="6461348" y="3891959"/>
            <a:ext cx="1762133" cy="4700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Malý pampúch</a:t>
            </a:r>
          </a:p>
        </p:txBody>
      </p:sp>
      <p:sp>
        <p:nvSpPr>
          <p:cNvPr id="51" name="Obdĺžnik 50"/>
          <p:cNvSpPr/>
          <p:nvPr/>
        </p:nvSpPr>
        <p:spPr>
          <a:xfrm>
            <a:off x="6381092" y="3289561"/>
            <a:ext cx="1801671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Úlet s knihou</a:t>
            </a:r>
          </a:p>
        </p:txBody>
      </p: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AA143660-DC5A-412A-BC2A-1DF2D3606B82}"/>
              </a:ext>
            </a:extLst>
          </p:cNvPr>
          <p:cNvCxnSpPr>
            <a:cxnSpLocks/>
          </p:cNvCxnSpPr>
          <p:nvPr/>
        </p:nvCxnSpPr>
        <p:spPr>
          <a:xfrm>
            <a:off x="8772166" y="2868958"/>
            <a:ext cx="371834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ĺžnik 25">
            <a:extLst>
              <a:ext uri="{FF2B5EF4-FFF2-40B4-BE49-F238E27FC236}">
                <a16:creationId xmlns:a16="http://schemas.microsoft.com/office/drawing/2014/main" id="{5C53F0BE-DC34-4190-9709-BBA405C6E1E7}"/>
              </a:ext>
            </a:extLst>
          </p:cNvPr>
          <p:cNvSpPr/>
          <p:nvPr/>
        </p:nvSpPr>
        <p:spPr>
          <a:xfrm>
            <a:off x="6580304" y="2632058"/>
            <a:ext cx="2191862" cy="517669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Knihovníčkin svet</a:t>
            </a:r>
          </a:p>
        </p:txBody>
      </p:sp>
      <p:cxnSp>
        <p:nvCxnSpPr>
          <p:cNvPr id="20" name="Rovná spojnica 19">
            <a:extLst>
              <a:ext uri="{FF2B5EF4-FFF2-40B4-BE49-F238E27FC236}">
                <a16:creationId xmlns:a16="http://schemas.microsoft.com/office/drawing/2014/main" id="{7669F75C-BD59-45D8-BCF8-78236DC09BCE}"/>
              </a:ext>
            </a:extLst>
          </p:cNvPr>
          <p:cNvCxnSpPr>
            <a:cxnSpLocks/>
          </p:cNvCxnSpPr>
          <p:nvPr/>
        </p:nvCxnSpPr>
        <p:spPr>
          <a:xfrm>
            <a:off x="8036776" y="6507232"/>
            <a:ext cx="111381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ĺžnik 20">
            <a:extLst>
              <a:ext uri="{FF2B5EF4-FFF2-40B4-BE49-F238E27FC236}">
                <a16:creationId xmlns:a16="http://schemas.microsoft.com/office/drawing/2014/main" id="{771182F8-749F-4EF0-9EE9-C9A8F0F8F0B3}"/>
              </a:ext>
            </a:extLst>
          </p:cNvPr>
          <p:cNvSpPr/>
          <p:nvPr/>
        </p:nvSpPr>
        <p:spPr>
          <a:xfrm>
            <a:off x="5992241" y="6266621"/>
            <a:ext cx="2575824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Máte blog? Pridajte sa!</a:t>
            </a:r>
          </a:p>
        </p:txBody>
      </p:sp>
      <p:cxnSp>
        <p:nvCxnSpPr>
          <p:cNvPr id="27" name="Rovná spojnica 26">
            <a:extLst>
              <a:ext uri="{FF2B5EF4-FFF2-40B4-BE49-F238E27FC236}">
                <a16:creationId xmlns:a16="http://schemas.microsoft.com/office/drawing/2014/main" id="{0DE37761-C5AE-49C7-83BD-96A695DEAB02}"/>
              </a:ext>
            </a:extLst>
          </p:cNvPr>
          <p:cNvCxnSpPr>
            <a:cxnSpLocks/>
          </p:cNvCxnSpPr>
          <p:nvPr/>
        </p:nvCxnSpPr>
        <p:spPr>
          <a:xfrm>
            <a:off x="8121767" y="5331765"/>
            <a:ext cx="1022233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ĺžnik 27">
            <a:extLst>
              <a:ext uri="{FF2B5EF4-FFF2-40B4-BE49-F238E27FC236}">
                <a16:creationId xmlns:a16="http://schemas.microsoft.com/office/drawing/2014/main" id="{C84CA2CC-077A-4DEE-9FEC-19E9853F3AB2}"/>
              </a:ext>
            </a:extLst>
          </p:cNvPr>
          <p:cNvSpPr/>
          <p:nvPr/>
        </p:nvSpPr>
        <p:spPr>
          <a:xfrm>
            <a:off x="6461348" y="5096755"/>
            <a:ext cx="1801671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Katedra KKIV</a:t>
            </a:r>
          </a:p>
        </p:txBody>
      </p:sp>
      <p:cxnSp>
        <p:nvCxnSpPr>
          <p:cNvPr id="29" name="Rovná spojnica 28">
            <a:extLst>
              <a:ext uri="{FF2B5EF4-FFF2-40B4-BE49-F238E27FC236}">
                <a16:creationId xmlns:a16="http://schemas.microsoft.com/office/drawing/2014/main" id="{0FB31421-13B9-4F14-AC55-B5D264B0E824}"/>
              </a:ext>
            </a:extLst>
          </p:cNvPr>
          <p:cNvCxnSpPr>
            <a:cxnSpLocks/>
          </p:cNvCxnSpPr>
          <p:nvPr/>
        </p:nvCxnSpPr>
        <p:spPr>
          <a:xfrm>
            <a:off x="8129493" y="5928561"/>
            <a:ext cx="1022233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ĺžnik 29">
            <a:extLst>
              <a:ext uri="{FF2B5EF4-FFF2-40B4-BE49-F238E27FC236}">
                <a16:creationId xmlns:a16="http://schemas.microsoft.com/office/drawing/2014/main" id="{31915527-C157-4B22-B45A-7CDF736DED04}"/>
              </a:ext>
            </a:extLst>
          </p:cNvPr>
          <p:cNvSpPr/>
          <p:nvPr/>
        </p:nvSpPr>
        <p:spPr>
          <a:xfrm>
            <a:off x="6103184" y="5693551"/>
            <a:ext cx="2167562" cy="47001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Zapojené knižnice</a:t>
            </a:r>
          </a:p>
        </p:txBody>
      </p:sp>
    </p:spTree>
    <p:extLst>
      <p:ext uri="{BB962C8B-B14F-4D97-AF65-F5344CB8AC3E}">
        <p14:creationId xmlns:p14="http://schemas.microsoft.com/office/powerpoint/2010/main" val="1485752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50" grpId="0" animBg="1"/>
      <p:bldP spid="51" grpId="0" animBg="1"/>
      <p:bldP spid="26" grpId="0" animBg="1"/>
      <p:bldP spid="21" grpId="0" animBg="1"/>
      <p:bldP spid="28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3"/>
          <p:cNvSpPr>
            <a:spLocks noGrp="1"/>
          </p:cNvSpPr>
          <p:nvPr>
            <p:ph type="sldNum" sz="quarter" idx="4"/>
          </p:nvPr>
        </p:nvSpPr>
        <p:spPr>
          <a:xfrm>
            <a:off x="8182763" y="458636"/>
            <a:ext cx="385301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Zástupný symbol čísla snímky 8"/>
          <p:cNvSpPr txBox="1">
            <a:spLocks/>
          </p:cNvSpPr>
          <p:nvPr/>
        </p:nvSpPr>
        <p:spPr>
          <a:xfrm>
            <a:off x="8182763" y="458636"/>
            <a:ext cx="385301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602" b="1" kern="1200">
                <a:solidFill>
                  <a:schemeClr val="tx1">
                    <a:alpha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Nadpis 2"/>
          <p:cNvSpPr txBox="1">
            <a:spLocks/>
          </p:cNvSpPr>
          <p:nvPr/>
        </p:nvSpPr>
        <p:spPr>
          <a:xfrm>
            <a:off x="1059140" y="997344"/>
            <a:ext cx="6179859" cy="405328"/>
          </a:xfrm>
          <a:prstGeom prst="rect">
            <a:avLst/>
          </a:prstGeom>
        </p:spPr>
        <p:txBody>
          <a:bodyPr/>
          <a:lstStyle>
            <a:lvl1pPr algn="l" defTabSz="68573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300" kern="1200" spc="-113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Pripravované funkcie a rozšírenia</a:t>
            </a:r>
          </a:p>
          <a:p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Pre BibLib aj </a:t>
            </a:r>
            <a:r>
              <a:rPr lang="sk-SK" sz="2400" dirty="0" err="1">
                <a:solidFill>
                  <a:schemeClr val="accent2">
                    <a:lumMod val="75000"/>
                  </a:schemeClr>
                </a:solidFill>
              </a:rPr>
              <a:t>MyLib</a:t>
            </a:r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7445829" y="0"/>
            <a:ext cx="169817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3225" y="0"/>
            <a:ext cx="2634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>
            <a:cxnSpLocks/>
          </p:cNvCxnSpPr>
          <p:nvPr/>
        </p:nvCxnSpPr>
        <p:spPr>
          <a:xfrm flipV="1">
            <a:off x="-4031" y="2482893"/>
            <a:ext cx="8635454" cy="5888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ĺžnik 7"/>
          <p:cNvSpPr/>
          <p:nvPr/>
        </p:nvSpPr>
        <p:spPr>
          <a:xfrm>
            <a:off x="521606" y="2164064"/>
            <a:ext cx="8126909" cy="6376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72000" lvl="1"/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Rozšírenie údajov a funkcií pri správe exemplárov </a:t>
            </a:r>
            <a:r>
              <a:rPr lang="sk-SK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(evidencia kusov, čiarové kódy, úbytky)</a:t>
            </a:r>
            <a:r>
              <a:rPr lang="sk-SK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" name="Rovná spojnica 8"/>
          <p:cNvCxnSpPr>
            <a:cxnSpLocks/>
          </p:cNvCxnSpPr>
          <p:nvPr/>
        </p:nvCxnSpPr>
        <p:spPr>
          <a:xfrm>
            <a:off x="5751320" y="3251638"/>
            <a:ext cx="340574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ĺžnik 12"/>
          <p:cNvSpPr/>
          <p:nvPr/>
        </p:nvSpPr>
        <p:spPr>
          <a:xfrm>
            <a:off x="521607" y="2932809"/>
            <a:ext cx="8126908" cy="63765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Výpožičky pomocou čítačky čiarových kódov</a:t>
            </a:r>
          </a:p>
        </p:txBody>
      </p:sp>
      <p:cxnSp>
        <p:nvCxnSpPr>
          <p:cNvPr id="14" name="Rovná spojnica 13"/>
          <p:cNvCxnSpPr>
            <a:cxnSpLocks/>
          </p:cNvCxnSpPr>
          <p:nvPr/>
        </p:nvCxnSpPr>
        <p:spPr>
          <a:xfrm>
            <a:off x="2033899" y="4805671"/>
            <a:ext cx="7123162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ĺžnik 14"/>
          <p:cNvSpPr/>
          <p:nvPr/>
        </p:nvSpPr>
        <p:spPr>
          <a:xfrm>
            <a:off x="521607" y="4507250"/>
            <a:ext cx="8126908" cy="59684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72000" lvl="1"/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Automatizovanie výpožičného procesu (výpožičné parametre, upomienky a pod.)</a:t>
            </a:r>
          </a:p>
        </p:txBody>
      </p:sp>
      <p:cxnSp>
        <p:nvCxnSpPr>
          <p:cNvPr id="17" name="Rovná spojnica 16"/>
          <p:cNvCxnSpPr>
            <a:cxnSpLocks/>
          </p:cNvCxnSpPr>
          <p:nvPr/>
        </p:nvCxnSpPr>
        <p:spPr>
          <a:xfrm>
            <a:off x="0" y="5512668"/>
            <a:ext cx="7238999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ĺžnik 17"/>
          <p:cNvSpPr/>
          <p:nvPr/>
        </p:nvSpPr>
        <p:spPr>
          <a:xfrm>
            <a:off x="521606" y="5262786"/>
            <a:ext cx="8126909" cy="49976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72000" lvl="1">
              <a:lnSpc>
                <a:spcPct val="100000"/>
              </a:lnSpc>
              <a:spcBef>
                <a:spcPts val="0"/>
              </a:spcBef>
            </a:pP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Predaj kníh (</a:t>
            </a:r>
            <a:r>
              <a:rPr lang="sk-SK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a </a:t>
            </a:r>
            <a:r>
              <a:rPr lang="sk-SK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audiokníh</a:t>
            </a: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sk-SK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Audiolibrix</a:t>
            </a: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+ bazár kníh</a:t>
            </a:r>
          </a:p>
        </p:txBody>
      </p:sp>
      <p:sp>
        <p:nvSpPr>
          <p:cNvPr id="20" name="Прямоугольник 13"/>
          <p:cNvSpPr/>
          <p:nvPr/>
        </p:nvSpPr>
        <p:spPr>
          <a:xfrm rot="16200000">
            <a:off x="2522078" y="-778044"/>
            <a:ext cx="45719" cy="5139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1" name="Rovná spojnica 20"/>
          <p:cNvCxnSpPr>
            <a:cxnSpLocks/>
          </p:cNvCxnSpPr>
          <p:nvPr/>
        </p:nvCxnSpPr>
        <p:spPr>
          <a:xfrm>
            <a:off x="-4031" y="4041289"/>
            <a:ext cx="744986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ĺžnik 21"/>
          <p:cNvSpPr/>
          <p:nvPr/>
        </p:nvSpPr>
        <p:spPr>
          <a:xfrm>
            <a:off x="521607" y="3725825"/>
            <a:ext cx="8126908" cy="62977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72000" lvl="1">
              <a:lnSpc>
                <a:spcPct val="100000"/>
              </a:lnSpc>
              <a:spcBef>
                <a:spcPts val="0"/>
              </a:spcBef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Evidencia čitateľov knižnice</a:t>
            </a:r>
            <a:endParaRPr lang="sk-S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096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5" grpId="0" animBg="1"/>
      <p:bldP spid="18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3"/>
          <p:cNvSpPr>
            <a:spLocks noGrp="1"/>
          </p:cNvSpPr>
          <p:nvPr>
            <p:ph type="sldNum" sz="quarter" idx="4"/>
          </p:nvPr>
        </p:nvSpPr>
        <p:spPr>
          <a:xfrm>
            <a:off x="8182763" y="458636"/>
            <a:ext cx="385301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Zástupný symbol čísla snímky 8"/>
          <p:cNvSpPr txBox="1">
            <a:spLocks/>
          </p:cNvSpPr>
          <p:nvPr/>
        </p:nvSpPr>
        <p:spPr>
          <a:xfrm>
            <a:off x="8182763" y="458636"/>
            <a:ext cx="385301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330" rtl="0" eaLnBrk="1" latinLnBrk="0" hangingPunct="1">
              <a:defRPr sz="602" b="1" kern="1200">
                <a:solidFill>
                  <a:schemeClr val="tx1">
                    <a:alpha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Nadpis 2"/>
          <p:cNvSpPr txBox="1">
            <a:spLocks/>
          </p:cNvSpPr>
          <p:nvPr/>
        </p:nvSpPr>
        <p:spPr>
          <a:xfrm>
            <a:off x="1059140" y="997344"/>
            <a:ext cx="6179859" cy="405328"/>
          </a:xfrm>
          <a:prstGeom prst="rect">
            <a:avLst/>
          </a:prstGeom>
        </p:spPr>
        <p:txBody>
          <a:bodyPr/>
          <a:lstStyle>
            <a:lvl1pPr algn="l" defTabSz="68573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300" kern="1200" spc="-113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Možnosti spolupráce a propagácie</a:t>
            </a:r>
          </a:p>
          <a:p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Katalógu InfoGate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7445829" y="0"/>
            <a:ext cx="169817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3225" y="0"/>
            <a:ext cx="2634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nica 6"/>
          <p:cNvCxnSpPr>
            <a:cxnSpLocks/>
          </p:cNvCxnSpPr>
          <p:nvPr/>
        </p:nvCxnSpPr>
        <p:spPr>
          <a:xfrm flipV="1">
            <a:off x="-4031" y="2482893"/>
            <a:ext cx="8635454" cy="5888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ĺžnik 7"/>
          <p:cNvSpPr/>
          <p:nvPr/>
        </p:nvSpPr>
        <p:spPr>
          <a:xfrm>
            <a:off x="521606" y="2164064"/>
            <a:ext cx="8126909" cy="63765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72000" lvl="1"/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 vydavateľ a / alebo máte e-</a:t>
            </a:r>
            <a:r>
              <a:rPr lang="sk-SK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shop</a:t>
            </a:r>
            <a:r>
              <a:rPr lang="sk-SK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 Poskytneme vám priestor na propagáciu v IG</a:t>
            </a:r>
            <a:endParaRPr lang="sk-SK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" name="Rovná spojnica 8"/>
          <p:cNvCxnSpPr>
            <a:cxnSpLocks/>
          </p:cNvCxnSpPr>
          <p:nvPr/>
        </p:nvCxnSpPr>
        <p:spPr>
          <a:xfrm>
            <a:off x="5751320" y="3251638"/>
            <a:ext cx="3405741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ĺžnik 12"/>
          <p:cNvSpPr/>
          <p:nvPr/>
        </p:nvSpPr>
        <p:spPr>
          <a:xfrm>
            <a:off x="521607" y="2932809"/>
            <a:ext cx="8126908" cy="63765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Máte knižný blog? Píšete recenzie? Pridajte ich do InfoGate a získavajte publikum</a:t>
            </a:r>
          </a:p>
        </p:txBody>
      </p:sp>
      <p:cxnSp>
        <p:nvCxnSpPr>
          <p:cNvPr id="14" name="Rovná spojnica 13"/>
          <p:cNvCxnSpPr>
            <a:cxnSpLocks/>
          </p:cNvCxnSpPr>
          <p:nvPr/>
        </p:nvCxnSpPr>
        <p:spPr>
          <a:xfrm>
            <a:off x="2033899" y="4805671"/>
            <a:ext cx="7123162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ĺžnik 14"/>
          <p:cNvSpPr/>
          <p:nvPr/>
        </p:nvSpPr>
        <p:spPr>
          <a:xfrm>
            <a:off x="521607" y="4507250"/>
            <a:ext cx="8126908" cy="59684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72000" lvl="1"/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Hľadáte si prax alebo stáž? Potrebujeme pomôcť s administráciou (aj z domu :)</a:t>
            </a:r>
          </a:p>
        </p:txBody>
      </p:sp>
      <p:sp>
        <p:nvSpPr>
          <p:cNvPr id="20" name="Прямоугольник 13"/>
          <p:cNvSpPr/>
          <p:nvPr/>
        </p:nvSpPr>
        <p:spPr>
          <a:xfrm rot="16200000">
            <a:off x="2522078" y="-778044"/>
            <a:ext cx="45719" cy="51399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1" name="Rovná spojnica 20"/>
          <p:cNvCxnSpPr>
            <a:cxnSpLocks/>
          </p:cNvCxnSpPr>
          <p:nvPr/>
        </p:nvCxnSpPr>
        <p:spPr>
          <a:xfrm>
            <a:off x="-4031" y="4041289"/>
            <a:ext cx="744986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ĺžnik 21"/>
          <p:cNvSpPr/>
          <p:nvPr/>
        </p:nvSpPr>
        <p:spPr>
          <a:xfrm>
            <a:off x="521607" y="3725825"/>
            <a:ext cx="8126908" cy="62977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72000" lvl="1">
              <a:lnSpc>
                <a:spcPct val="100000"/>
              </a:lnSpc>
              <a:spcBef>
                <a:spcPts val="0"/>
              </a:spcBef>
            </a:pP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Radi súťažíte o knihy a knižné poukážky? Sledujte nás na našom FB profile*</a:t>
            </a:r>
            <a:endParaRPr lang="sk-S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79162F98-2F9D-43FB-A2D6-CF584C6250F7}"/>
              </a:ext>
            </a:extLst>
          </p:cNvPr>
          <p:cNvSpPr txBox="1"/>
          <p:nvPr/>
        </p:nvSpPr>
        <p:spPr>
          <a:xfrm>
            <a:off x="1982845" y="6339297"/>
            <a:ext cx="450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accent1">
                    <a:lumMod val="50000"/>
                  </a:schemeClr>
                </a:solidFill>
              </a:rPr>
              <a:t>* www.facebook.com/Infogatesubornykatalog</a:t>
            </a:r>
          </a:p>
        </p:txBody>
      </p:sp>
    </p:spTree>
    <p:extLst>
      <p:ext uri="{BB962C8B-B14F-4D97-AF65-F5344CB8AC3E}">
        <p14:creationId xmlns:p14="http://schemas.microsoft.com/office/powerpoint/2010/main" val="3417470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5" grpId="0" animBg="1"/>
      <p:bldP spid="22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Pohybujúci sa tex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Motí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8971</TotalTime>
  <Words>484</Words>
  <Application>Microsoft Office PowerPoint</Application>
  <PresentationFormat>Prezentácia na obrazovke (4:3)</PresentationFormat>
  <Paragraphs>135</Paragraphs>
  <Slides>10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Office</vt:lpstr>
      <vt:lpstr>InfoGate</vt:lpstr>
      <vt:lpstr>InfoGate katalóg kníh</vt:lpstr>
      <vt:lpstr>InfoGate katalóg kníh</vt:lpstr>
      <vt:lpstr>Prezentácia programu PowerPoint</vt:lpstr>
      <vt:lpstr>Moja knižnica (MyLib)</vt:lpstr>
      <vt:lpstr>Pre malé knižnice (BibLib)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Hana Ráczová</dc:creator>
  <cp:lastModifiedBy>Palo SVOP</cp:lastModifiedBy>
  <cp:revision>121</cp:revision>
  <dcterms:created xsi:type="dcterms:W3CDTF">2017-04-18T15:53:44Z</dcterms:created>
  <dcterms:modified xsi:type="dcterms:W3CDTF">2017-10-16T15:25:10Z</dcterms:modified>
</cp:coreProperties>
</file>